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Nunito Sans" charset="0"/>
      <p:regular r:id="rId15"/>
    </p:embeddedFont>
    <p:embeddedFont>
      <p:font typeface="Nunito Sans Bold" charset="0"/>
      <p:regular r:id="rId16"/>
    </p:embeddedFont>
    <p:embeddedFont>
      <p:font typeface="Calibri"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3" d="100"/>
          <a:sy n="43" d="100"/>
        </p:scale>
        <p:origin x="-46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Freeform 3"/>
          <p:cNvSpPr/>
          <p:nvPr/>
        </p:nvSpPr>
        <p:spPr>
          <a:xfrm>
            <a:off x="1809619" y="2876510"/>
            <a:ext cx="14668762" cy="4533981"/>
          </a:xfrm>
          <a:custGeom>
            <a:avLst/>
            <a:gdLst/>
            <a:ahLst/>
            <a:cxnLst/>
            <a:rect l="l" t="t" r="r" b="b"/>
            <a:pathLst>
              <a:path w="14668762" h="4533981">
                <a:moveTo>
                  <a:pt x="0" y="0"/>
                </a:moveTo>
                <a:lnTo>
                  <a:pt x="14668762" y="0"/>
                </a:lnTo>
                <a:lnTo>
                  <a:pt x="14668762" y="4533980"/>
                </a:lnTo>
                <a:lnTo>
                  <a:pt x="0" y="45339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11187588" y="529282"/>
            <a:ext cx="7315200" cy="1536192"/>
          </a:xfrm>
          <a:custGeom>
            <a:avLst/>
            <a:gdLst/>
            <a:ahLst/>
            <a:cxnLst/>
            <a:rect l="l" t="t" r="r" b="b"/>
            <a:pathLst>
              <a:path w="7315200" h="1536192">
                <a:moveTo>
                  <a:pt x="0" y="0"/>
                </a:moveTo>
                <a:lnTo>
                  <a:pt x="7315200" y="0"/>
                </a:lnTo>
                <a:lnTo>
                  <a:pt x="7315200" y="1536192"/>
                </a:lnTo>
                <a:lnTo>
                  <a:pt x="0" y="153619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flipH="1" flipV="1">
            <a:off x="-214788" y="8221526"/>
            <a:ext cx="7315200" cy="1536192"/>
          </a:xfrm>
          <a:custGeom>
            <a:avLst/>
            <a:gdLst/>
            <a:ahLst/>
            <a:cxnLst/>
            <a:rect l="l" t="t" r="r" b="b"/>
            <a:pathLst>
              <a:path w="7315200" h="1536192">
                <a:moveTo>
                  <a:pt x="7315200" y="1536192"/>
                </a:moveTo>
                <a:lnTo>
                  <a:pt x="0" y="1536192"/>
                </a:lnTo>
                <a:lnTo>
                  <a:pt x="0" y="0"/>
                </a:lnTo>
                <a:lnTo>
                  <a:pt x="7315200" y="0"/>
                </a:lnTo>
                <a:lnTo>
                  <a:pt x="7315200" y="1536192"/>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TextBox 6"/>
          <p:cNvSpPr txBox="1"/>
          <p:nvPr/>
        </p:nvSpPr>
        <p:spPr>
          <a:xfrm>
            <a:off x="3442812" y="4569246"/>
            <a:ext cx="12284720" cy="1231901"/>
          </a:xfrm>
          <a:prstGeom prst="rect">
            <a:avLst/>
          </a:prstGeom>
        </p:spPr>
        <p:txBody>
          <a:bodyPr lIns="0" tIns="0" rIns="0" bIns="0" rtlCol="0" anchor="t">
            <a:spAutoFit/>
          </a:bodyPr>
          <a:lstStyle/>
          <a:p>
            <a:pPr algn="ctr">
              <a:lnSpc>
                <a:spcPts val="9799"/>
              </a:lnSpc>
              <a:spcBef>
                <a:spcPct val="0"/>
              </a:spcBef>
            </a:pPr>
            <a:r>
              <a:rPr lang="en-US" sz="6999" b="1" i="1">
                <a:solidFill>
                  <a:srgbClr val="05E0E9"/>
                </a:solidFill>
                <a:latin typeface="Pattanakarn Expanded Bold Italics"/>
                <a:ea typeface="Pattanakarn Expanded Bold Italics"/>
                <a:cs typeface="Pattanakarn Expanded Bold Italics"/>
                <a:sym typeface="Pattanakarn Expanded Bold Italics"/>
              </a:rPr>
              <a:t>NETWORK SECURITY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a:off x="-1589356" y="631444"/>
            <a:ext cx="17852846" cy="0"/>
          </a:xfrm>
          <a:prstGeom prst="line">
            <a:avLst/>
          </a:prstGeom>
          <a:ln w="38100" cap="flat">
            <a:solidFill>
              <a:srgbClr val="FFFFFF"/>
            </a:solidFill>
            <a:prstDash val="solid"/>
            <a:headEnd type="none" w="sm" len="sm"/>
            <a:tailEnd type="none" w="sm" len="sm"/>
          </a:ln>
        </p:spPr>
      </p:sp>
      <p:sp>
        <p:nvSpPr>
          <p:cNvPr id="4" name="AutoShape 4"/>
          <p:cNvSpPr/>
          <p:nvPr/>
        </p:nvSpPr>
        <p:spPr>
          <a:xfrm>
            <a:off x="4796619" y="9678923"/>
            <a:ext cx="15917373" cy="0"/>
          </a:xfrm>
          <a:prstGeom prst="line">
            <a:avLst/>
          </a:prstGeom>
          <a:ln w="38100" cap="flat">
            <a:solidFill>
              <a:srgbClr val="FFFFFF"/>
            </a:solidFill>
            <a:prstDash val="solid"/>
            <a:headEnd type="none" w="sm" len="sm"/>
            <a:tailEnd type="none" w="sm" len="sm"/>
          </a:ln>
        </p:spPr>
      </p:sp>
      <p:sp>
        <p:nvSpPr>
          <p:cNvPr id="5" name="Freeform 5"/>
          <p:cNvSpPr/>
          <p:nvPr/>
        </p:nvSpPr>
        <p:spPr>
          <a:xfrm>
            <a:off x="15400613" y="1028700"/>
            <a:ext cx="1858687" cy="1019955"/>
          </a:xfrm>
          <a:custGeom>
            <a:avLst/>
            <a:gdLst/>
            <a:ahLst/>
            <a:cxnLst/>
            <a:rect l="l" t="t" r="r" b="b"/>
            <a:pathLst>
              <a:path w="1858687" h="1019955">
                <a:moveTo>
                  <a:pt x="0" y="0"/>
                </a:moveTo>
                <a:lnTo>
                  <a:pt x="1858687" y="0"/>
                </a:lnTo>
                <a:lnTo>
                  <a:pt x="1858687" y="1019955"/>
                </a:lnTo>
                <a:lnTo>
                  <a:pt x="0" y="101995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TextBox 6"/>
          <p:cNvSpPr txBox="1"/>
          <p:nvPr/>
        </p:nvSpPr>
        <p:spPr>
          <a:xfrm>
            <a:off x="16420686" y="296119"/>
            <a:ext cx="1186031" cy="603976"/>
          </a:xfrm>
          <a:prstGeom prst="rect">
            <a:avLst/>
          </a:prstGeom>
        </p:spPr>
        <p:txBody>
          <a:bodyPr lIns="0" tIns="0" rIns="0" bIns="0" rtlCol="0" anchor="t">
            <a:spAutoFit/>
          </a:bodyPr>
          <a:lstStyle/>
          <a:p>
            <a:pPr algn="ctr">
              <a:lnSpc>
                <a:spcPts val="4946"/>
              </a:lnSpc>
              <a:spcBef>
                <a:spcPct val="0"/>
              </a:spcBef>
            </a:pPr>
            <a:r>
              <a:rPr lang="en-US" sz="3533">
                <a:solidFill>
                  <a:srgbClr val="FFFFFF"/>
                </a:solidFill>
                <a:latin typeface="Pattanakarn Expanded"/>
                <a:ea typeface="Pattanakarn Expanded"/>
                <a:cs typeface="Pattanakarn Expanded"/>
                <a:sym typeface="Pattanakarn Expanded"/>
              </a:rPr>
              <a:t>05</a:t>
            </a:r>
          </a:p>
        </p:txBody>
      </p:sp>
      <p:sp>
        <p:nvSpPr>
          <p:cNvPr id="7" name="TextBox 7"/>
          <p:cNvSpPr txBox="1"/>
          <p:nvPr/>
        </p:nvSpPr>
        <p:spPr>
          <a:xfrm>
            <a:off x="722001" y="9529318"/>
            <a:ext cx="4074618" cy="299211"/>
          </a:xfrm>
          <a:prstGeom prst="rect">
            <a:avLst/>
          </a:prstGeom>
        </p:spPr>
        <p:txBody>
          <a:bodyPr lIns="0" tIns="0" rIns="0" bIns="0" rtlCol="0" anchor="t">
            <a:spAutoFit/>
          </a:bodyPr>
          <a:lstStyle/>
          <a:p>
            <a:pPr algn="l">
              <a:lnSpc>
                <a:spcPts val="2403"/>
              </a:lnSpc>
              <a:spcBef>
                <a:spcPct val="0"/>
              </a:spcBef>
            </a:pPr>
            <a:r>
              <a:rPr lang="en-US" sz="1717">
                <a:solidFill>
                  <a:srgbClr val="FFFFFF"/>
                </a:solidFill>
                <a:latin typeface="Pattanakarn Expanded"/>
                <a:ea typeface="Pattanakarn Expanded"/>
                <a:cs typeface="Pattanakarn Expanded"/>
                <a:sym typeface="Pattanakarn Expanded"/>
              </a:rPr>
              <a:t>NETWORK SECURITY</a:t>
            </a:r>
          </a:p>
        </p:txBody>
      </p:sp>
      <p:sp>
        <p:nvSpPr>
          <p:cNvPr id="8" name="TextBox 8"/>
          <p:cNvSpPr txBox="1"/>
          <p:nvPr/>
        </p:nvSpPr>
        <p:spPr>
          <a:xfrm>
            <a:off x="1028700" y="1221973"/>
            <a:ext cx="11235662" cy="1009043"/>
          </a:xfrm>
          <a:prstGeom prst="rect">
            <a:avLst/>
          </a:prstGeom>
        </p:spPr>
        <p:txBody>
          <a:bodyPr lIns="0" tIns="0" rIns="0" bIns="0" rtlCol="0" anchor="t">
            <a:spAutoFit/>
          </a:bodyPr>
          <a:lstStyle/>
          <a:p>
            <a:pPr algn="l">
              <a:lnSpc>
                <a:spcPts val="7916"/>
              </a:lnSpc>
              <a:spcBef>
                <a:spcPct val="0"/>
              </a:spcBef>
            </a:pPr>
            <a:r>
              <a:rPr lang="en-US" sz="5654" b="1">
                <a:solidFill>
                  <a:srgbClr val="05E0E9"/>
                </a:solidFill>
                <a:latin typeface="Pattanakarn Expanded Bold"/>
                <a:ea typeface="Pattanakarn Expanded Bold"/>
                <a:cs typeface="Pattanakarn Expanded Bold"/>
                <a:sym typeface="Pattanakarn Expanded Bold"/>
              </a:rPr>
              <a:t>CARA MENGATASI</a:t>
            </a:r>
          </a:p>
        </p:txBody>
      </p:sp>
      <p:sp>
        <p:nvSpPr>
          <p:cNvPr id="9" name="TextBox 9"/>
          <p:cNvSpPr txBox="1"/>
          <p:nvPr/>
        </p:nvSpPr>
        <p:spPr>
          <a:xfrm>
            <a:off x="1028700" y="2837428"/>
            <a:ext cx="5087910" cy="430668"/>
          </a:xfrm>
          <a:prstGeom prst="rect">
            <a:avLst/>
          </a:prstGeom>
        </p:spPr>
        <p:txBody>
          <a:bodyPr lIns="0" tIns="0" rIns="0" bIns="0" rtlCol="0" anchor="t">
            <a:spAutoFit/>
          </a:bodyPr>
          <a:lstStyle/>
          <a:p>
            <a:pPr algn="l">
              <a:lnSpc>
                <a:spcPts val="3382"/>
              </a:lnSpc>
              <a:spcBef>
                <a:spcPct val="0"/>
              </a:spcBef>
            </a:pPr>
            <a:r>
              <a:rPr lang="en-US" sz="2416" b="1">
                <a:solidFill>
                  <a:srgbClr val="FFFFFF"/>
                </a:solidFill>
                <a:latin typeface="Pattanakarn Expanded Bold"/>
                <a:ea typeface="Pattanakarn Expanded Bold"/>
                <a:cs typeface="Pattanakarn Expanded Bold"/>
                <a:sym typeface="Pattanakarn Expanded Bold"/>
              </a:rPr>
              <a:t>FIREWAL :</a:t>
            </a:r>
          </a:p>
        </p:txBody>
      </p:sp>
      <p:sp>
        <p:nvSpPr>
          <p:cNvPr id="10" name="TextBox 10"/>
          <p:cNvSpPr txBox="1"/>
          <p:nvPr/>
        </p:nvSpPr>
        <p:spPr>
          <a:xfrm>
            <a:off x="1028700" y="3497590"/>
            <a:ext cx="15234790" cy="4726642"/>
          </a:xfrm>
          <a:prstGeom prst="rect">
            <a:avLst/>
          </a:prstGeom>
        </p:spPr>
        <p:txBody>
          <a:bodyPr lIns="0" tIns="0" rIns="0" bIns="0" rtlCol="0" anchor="t">
            <a:spAutoFit/>
          </a:bodyPr>
          <a:lstStyle/>
          <a:p>
            <a:pPr algn="l">
              <a:lnSpc>
                <a:spcPts val="4280"/>
              </a:lnSpc>
              <a:spcBef>
                <a:spcPct val="0"/>
              </a:spcBef>
            </a:pPr>
            <a:r>
              <a:rPr lang="en-US" sz="3057">
                <a:solidFill>
                  <a:srgbClr val="FFFFFF"/>
                </a:solidFill>
                <a:latin typeface="Nunito Sans"/>
                <a:ea typeface="Nunito Sans"/>
                <a:cs typeface="Nunito Sans"/>
                <a:sym typeface="Nunito Sans"/>
              </a:rPr>
              <a:t>Firewall dalam jaringan komputer adalah sebuah sistem keamanan yang berfungsi untuk melindungi jaringan dan komputer dari ancaman yang datang dari luar. Firewall bekerja dengan menganalisis lalu lintas data yang masuk dan keluar jaringan, dan memfilter informasi yang masuk ke dalam jaringan. Firewall juga dapat memantau dan mengontrol akses ke jaringan atau internet, serta mengidentifikasi dan mencegah serangan dari virus, malware, atau hacker.  Dalam konfigurasi firewall, administrator jaringan dapat menentukan aturan-aturan akses yang diperbolehkan atau diblokir, serta mengidentifikasi jenis-jenis lalu lintas data yang dapat melewati firewall.</a:t>
            </a:r>
          </a:p>
        </p:txBody>
      </p:sp>
    </p:spTree>
  </p:cSld>
  <p:clrMapOvr>
    <a:masterClrMapping/>
  </p:clrMapOvr>
  <p:transition>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a:off x="-1589356" y="631444"/>
            <a:ext cx="17852846" cy="0"/>
          </a:xfrm>
          <a:prstGeom prst="line">
            <a:avLst/>
          </a:prstGeom>
          <a:ln w="38100" cap="flat">
            <a:solidFill>
              <a:srgbClr val="FFFFFF"/>
            </a:solidFill>
            <a:prstDash val="solid"/>
            <a:headEnd type="none" w="sm" len="sm"/>
            <a:tailEnd type="none" w="sm" len="sm"/>
          </a:ln>
        </p:spPr>
      </p:sp>
      <p:sp>
        <p:nvSpPr>
          <p:cNvPr id="4" name="AutoShape 4"/>
          <p:cNvSpPr/>
          <p:nvPr/>
        </p:nvSpPr>
        <p:spPr>
          <a:xfrm>
            <a:off x="4796619" y="9678923"/>
            <a:ext cx="15917373" cy="0"/>
          </a:xfrm>
          <a:prstGeom prst="line">
            <a:avLst/>
          </a:prstGeom>
          <a:ln w="38100" cap="flat">
            <a:solidFill>
              <a:srgbClr val="FFFFFF"/>
            </a:solidFill>
            <a:prstDash val="solid"/>
            <a:headEnd type="none" w="sm" len="sm"/>
            <a:tailEnd type="none" w="sm" len="sm"/>
          </a:ln>
        </p:spPr>
      </p:sp>
      <p:sp>
        <p:nvSpPr>
          <p:cNvPr id="5" name="Freeform 5"/>
          <p:cNvSpPr/>
          <p:nvPr/>
        </p:nvSpPr>
        <p:spPr>
          <a:xfrm>
            <a:off x="15552094" y="965682"/>
            <a:ext cx="1737184" cy="953280"/>
          </a:xfrm>
          <a:custGeom>
            <a:avLst/>
            <a:gdLst/>
            <a:ahLst/>
            <a:cxnLst/>
            <a:rect l="l" t="t" r="r" b="b"/>
            <a:pathLst>
              <a:path w="1737184" h="953280">
                <a:moveTo>
                  <a:pt x="0" y="0"/>
                </a:moveTo>
                <a:lnTo>
                  <a:pt x="1737184" y="0"/>
                </a:lnTo>
                <a:lnTo>
                  <a:pt x="1737184" y="953280"/>
                </a:lnTo>
                <a:lnTo>
                  <a:pt x="0" y="9532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6" name="Group 6"/>
          <p:cNvGrpSpPr/>
          <p:nvPr/>
        </p:nvGrpSpPr>
        <p:grpSpPr>
          <a:xfrm>
            <a:off x="9144000" y="2565011"/>
            <a:ext cx="8561795" cy="4312002"/>
            <a:chOff x="0" y="0"/>
            <a:chExt cx="2006989" cy="1010786"/>
          </a:xfrm>
        </p:grpSpPr>
        <p:sp>
          <p:nvSpPr>
            <p:cNvPr id="7" name="Freeform 7"/>
            <p:cNvSpPr/>
            <p:nvPr/>
          </p:nvSpPr>
          <p:spPr>
            <a:xfrm>
              <a:off x="0" y="0"/>
              <a:ext cx="2006989" cy="1010786"/>
            </a:xfrm>
            <a:custGeom>
              <a:avLst/>
              <a:gdLst/>
              <a:ahLst/>
              <a:cxnLst/>
              <a:rect l="l" t="t" r="r" b="b"/>
              <a:pathLst>
                <a:path w="2006989" h="1010786">
                  <a:moveTo>
                    <a:pt x="20798" y="0"/>
                  </a:moveTo>
                  <a:lnTo>
                    <a:pt x="1986191" y="0"/>
                  </a:lnTo>
                  <a:cubicBezTo>
                    <a:pt x="1997677" y="0"/>
                    <a:pt x="2006989" y="9311"/>
                    <a:pt x="2006989" y="20798"/>
                  </a:cubicBezTo>
                  <a:lnTo>
                    <a:pt x="2006989" y="989988"/>
                  </a:lnTo>
                  <a:cubicBezTo>
                    <a:pt x="2006989" y="1001474"/>
                    <a:pt x="1997677" y="1010786"/>
                    <a:pt x="1986191" y="1010786"/>
                  </a:cubicBezTo>
                  <a:lnTo>
                    <a:pt x="20798" y="1010786"/>
                  </a:lnTo>
                  <a:cubicBezTo>
                    <a:pt x="15282" y="1010786"/>
                    <a:pt x="9992" y="1008594"/>
                    <a:pt x="6091" y="1004694"/>
                  </a:cubicBezTo>
                  <a:cubicBezTo>
                    <a:pt x="2191" y="1000794"/>
                    <a:pt x="0" y="995504"/>
                    <a:pt x="0" y="989988"/>
                  </a:cubicBezTo>
                  <a:lnTo>
                    <a:pt x="0" y="20798"/>
                  </a:lnTo>
                  <a:cubicBezTo>
                    <a:pt x="0" y="15282"/>
                    <a:pt x="2191" y="9992"/>
                    <a:pt x="6091" y="6091"/>
                  </a:cubicBezTo>
                  <a:cubicBezTo>
                    <a:pt x="9992" y="2191"/>
                    <a:pt x="15282" y="0"/>
                    <a:pt x="20798" y="0"/>
                  </a:cubicBezTo>
                  <a:close/>
                </a:path>
              </a:pathLst>
            </a:custGeom>
            <a:blipFill>
              <a:blip r:embed="rId5"/>
              <a:stretch>
                <a:fillRect t="-1967" b="-1967"/>
              </a:stretch>
            </a:blipFill>
          </p:spPr>
        </p:sp>
      </p:grpSp>
      <p:sp>
        <p:nvSpPr>
          <p:cNvPr id="8" name="TextBox 8"/>
          <p:cNvSpPr txBox="1"/>
          <p:nvPr/>
        </p:nvSpPr>
        <p:spPr>
          <a:xfrm>
            <a:off x="722001" y="962025"/>
            <a:ext cx="13738691" cy="1195062"/>
          </a:xfrm>
          <a:prstGeom prst="rect">
            <a:avLst/>
          </a:prstGeom>
        </p:spPr>
        <p:txBody>
          <a:bodyPr lIns="0" tIns="0" rIns="0" bIns="0" rtlCol="0" anchor="t">
            <a:spAutoFit/>
          </a:bodyPr>
          <a:lstStyle/>
          <a:p>
            <a:pPr algn="l">
              <a:lnSpc>
                <a:spcPts val="4703"/>
              </a:lnSpc>
            </a:pPr>
            <a:r>
              <a:rPr lang="en-US" sz="3359" b="1">
                <a:solidFill>
                  <a:srgbClr val="05E0E9"/>
                </a:solidFill>
                <a:latin typeface="Pattanakarn Expanded Bold"/>
                <a:ea typeface="Pattanakarn Expanded Bold"/>
                <a:cs typeface="Pattanakarn Expanded Bold"/>
                <a:sym typeface="Pattanakarn Expanded Bold"/>
              </a:rPr>
              <a:t>FUNGSI FIREWALL DALAM JARINGAN KOMPUTER </a:t>
            </a:r>
          </a:p>
          <a:p>
            <a:pPr algn="l">
              <a:lnSpc>
                <a:spcPts val="4703"/>
              </a:lnSpc>
              <a:spcBef>
                <a:spcPct val="0"/>
              </a:spcBef>
            </a:pPr>
            <a:endParaRPr lang="en-US" sz="3359" b="1">
              <a:solidFill>
                <a:srgbClr val="05E0E9"/>
              </a:solidFill>
              <a:latin typeface="Pattanakarn Expanded Bold"/>
              <a:ea typeface="Pattanakarn Expanded Bold"/>
              <a:cs typeface="Pattanakarn Expanded Bold"/>
              <a:sym typeface="Pattanakarn Expanded Bold"/>
            </a:endParaRPr>
          </a:p>
        </p:txBody>
      </p:sp>
      <p:sp>
        <p:nvSpPr>
          <p:cNvPr id="9" name="TextBox 9"/>
          <p:cNvSpPr txBox="1"/>
          <p:nvPr/>
        </p:nvSpPr>
        <p:spPr>
          <a:xfrm>
            <a:off x="271802" y="2414529"/>
            <a:ext cx="8671564" cy="4803775"/>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FFFFFF"/>
                </a:solidFill>
                <a:latin typeface="Nunito Sans"/>
                <a:ea typeface="Nunito Sans"/>
                <a:cs typeface="Nunito Sans"/>
                <a:sym typeface="Nunito Sans"/>
              </a:rPr>
              <a:t>Memblokir serangan dari luar jaringan Firewall dapat mengidentifikasi dan memblokir serangan yang berasal dari luar jaringan, seperti serangan DDoS, port scanning, dan upaya hacking. </a:t>
            </a:r>
          </a:p>
          <a:p>
            <a:pPr marL="539749" lvl="1" indent="-269875" algn="l">
              <a:lnSpc>
                <a:spcPts val="3499"/>
              </a:lnSpc>
              <a:buFont typeface="Arial"/>
              <a:buChar char="•"/>
            </a:pPr>
            <a:r>
              <a:rPr lang="en-US" sz="2499">
                <a:solidFill>
                  <a:srgbClr val="FFFFFF"/>
                </a:solidFill>
                <a:latin typeface="Nunito Sans"/>
                <a:ea typeface="Nunito Sans"/>
                <a:cs typeface="Nunito Sans"/>
                <a:sym typeface="Nunito Sans"/>
              </a:rPr>
              <a:t>Mencegah malware masuk ke jaringan Firewall dapat memeriksa lalu lintas data yang masuk ke jaringan dan memeriksa file atau aplikasi yang akan diunduh oleh pengguna. </a:t>
            </a:r>
          </a:p>
          <a:p>
            <a:pPr marL="539749" lvl="1" indent="-269875" algn="l">
              <a:lnSpc>
                <a:spcPts val="3499"/>
              </a:lnSpc>
              <a:spcBef>
                <a:spcPct val="0"/>
              </a:spcBef>
              <a:buFont typeface="Arial"/>
              <a:buChar char="•"/>
            </a:pPr>
            <a:r>
              <a:rPr lang="en-US" sz="2499">
                <a:solidFill>
                  <a:srgbClr val="FFFFFF"/>
                </a:solidFill>
                <a:latin typeface="Nunito Sans"/>
                <a:ea typeface="Nunito Sans"/>
                <a:cs typeface="Nunito Sans"/>
                <a:sym typeface="Nunito Sans"/>
              </a:rPr>
              <a:t>Mengontrol akses pengguna Firewall dapat membatasi akses pengguna ke jaringan dan sumber daya jaringan tertentu, seperti server atau database.</a:t>
            </a:r>
          </a:p>
        </p:txBody>
      </p:sp>
      <p:sp>
        <p:nvSpPr>
          <p:cNvPr id="10" name="TextBox 10"/>
          <p:cNvSpPr txBox="1"/>
          <p:nvPr/>
        </p:nvSpPr>
        <p:spPr>
          <a:xfrm>
            <a:off x="16420686" y="296119"/>
            <a:ext cx="1186031" cy="603976"/>
          </a:xfrm>
          <a:prstGeom prst="rect">
            <a:avLst/>
          </a:prstGeom>
        </p:spPr>
        <p:txBody>
          <a:bodyPr lIns="0" tIns="0" rIns="0" bIns="0" rtlCol="0" anchor="t">
            <a:spAutoFit/>
          </a:bodyPr>
          <a:lstStyle/>
          <a:p>
            <a:pPr algn="ctr">
              <a:lnSpc>
                <a:spcPts val="4946"/>
              </a:lnSpc>
              <a:spcBef>
                <a:spcPct val="0"/>
              </a:spcBef>
            </a:pPr>
            <a:r>
              <a:rPr lang="en-US" sz="3533">
                <a:solidFill>
                  <a:srgbClr val="FFFFFF"/>
                </a:solidFill>
                <a:latin typeface="Pattanakarn Expanded"/>
                <a:ea typeface="Pattanakarn Expanded"/>
                <a:cs typeface="Pattanakarn Expanded"/>
                <a:sym typeface="Pattanakarn Expanded"/>
              </a:rPr>
              <a:t>05</a:t>
            </a:r>
          </a:p>
        </p:txBody>
      </p:sp>
      <p:sp>
        <p:nvSpPr>
          <p:cNvPr id="11" name="TextBox 11"/>
          <p:cNvSpPr txBox="1"/>
          <p:nvPr/>
        </p:nvSpPr>
        <p:spPr>
          <a:xfrm>
            <a:off x="722001" y="9529318"/>
            <a:ext cx="4074618" cy="299211"/>
          </a:xfrm>
          <a:prstGeom prst="rect">
            <a:avLst/>
          </a:prstGeom>
        </p:spPr>
        <p:txBody>
          <a:bodyPr lIns="0" tIns="0" rIns="0" bIns="0" rtlCol="0" anchor="t">
            <a:spAutoFit/>
          </a:bodyPr>
          <a:lstStyle/>
          <a:p>
            <a:pPr algn="l">
              <a:lnSpc>
                <a:spcPts val="2403"/>
              </a:lnSpc>
              <a:spcBef>
                <a:spcPct val="0"/>
              </a:spcBef>
            </a:pPr>
            <a:r>
              <a:rPr lang="en-US" sz="1717">
                <a:solidFill>
                  <a:srgbClr val="FFFFFF"/>
                </a:solidFill>
                <a:latin typeface="Pattanakarn Expanded"/>
                <a:ea typeface="Pattanakarn Expanded"/>
                <a:cs typeface="Pattanakarn Expanded"/>
                <a:sym typeface="Pattanakarn Expanded"/>
              </a:rPr>
              <a:t>NETWORK SECURITY</a:t>
            </a:r>
          </a:p>
        </p:txBody>
      </p:sp>
    </p:spTree>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a:off x="-1589356" y="631444"/>
            <a:ext cx="17852846" cy="0"/>
          </a:xfrm>
          <a:prstGeom prst="line">
            <a:avLst/>
          </a:prstGeom>
          <a:ln w="38100" cap="flat">
            <a:solidFill>
              <a:srgbClr val="FFFFFF"/>
            </a:solidFill>
            <a:prstDash val="solid"/>
            <a:headEnd type="none" w="sm" len="sm"/>
            <a:tailEnd type="none" w="sm" len="sm"/>
          </a:ln>
        </p:spPr>
      </p:sp>
      <p:sp>
        <p:nvSpPr>
          <p:cNvPr id="4" name="AutoShape 4"/>
          <p:cNvSpPr/>
          <p:nvPr/>
        </p:nvSpPr>
        <p:spPr>
          <a:xfrm>
            <a:off x="4796619" y="9678923"/>
            <a:ext cx="15917373" cy="0"/>
          </a:xfrm>
          <a:prstGeom prst="line">
            <a:avLst/>
          </a:prstGeom>
          <a:ln w="38100" cap="flat">
            <a:solidFill>
              <a:srgbClr val="FFFFFF"/>
            </a:solidFill>
            <a:prstDash val="solid"/>
            <a:headEnd type="none" w="sm" len="sm"/>
            <a:tailEnd type="none" w="sm" len="sm"/>
          </a:ln>
        </p:spPr>
      </p:sp>
      <p:grpSp>
        <p:nvGrpSpPr>
          <p:cNvPr id="5" name="Group 5"/>
          <p:cNvGrpSpPr>
            <a:grpSpLocks noChangeAspect="1"/>
          </p:cNvGrpSpPr>
          <p:nvPr/>
        </p:nvGrpSpPr>
        <p:grpSpPr>
          <a:xfrm>
            <a:off x="1699173" y="2951046"/>
            <a:ext cx="5665274" cy="5665274"/>
            <a:chOff x="0" y="0"/>
            <a:chExt cx="3282950" cy="3282950"/>
          </a:xfrm>
        </p:grpSpPr>
        <p:sp>
          <p:nvSpPr>
            <p:cNvPr id="6" name="Freeform 6"/>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a:blip r:embed="rId3"/>
              <a:stretch>
                <a:fillRect l="-38888" r="-38888"/>
              </a:stretch>
            </a:blipFill>
          </p:spPr>
        </p:sp>
      </p:grpSp>
      <p:sp>
        <p:nvSpPr>
          <p:cNvPr id="7" name="TextBox 7"/>
          <p:cNvSpPr txBox="1"/>
          <p:nvPr/>
        </p:nvSpPr>
        <p:spPr>
          <a:xfrm>
            <a:off x="16420686" y="296119"/>
            <a:ext cx="1186031" cy="603976"/>
          </a:xfrm>
          <a:prstGeom prst="rect">
            <a:avLst/>
          </a:prstGeom>
        </p:spPr>
        <p:txBody>
          <a:bodyPr lIns="0" tIns="0" rIns="0" bIns="0" rtlCol="0" anchor="t">
            <a:spAutoFit/>
          </a:bodyPr>
          <a:lstStyle/>
          <a:p>
            <a:pPr algn="ctr">
              <a:lnSpc>
                <a:spcPts val="4946"/>
              </a:lnSpc>
              <a:spcBef>
                <a:spcPct val="0"/>
              </a:spcBef>
            </a:pPr>
            <a:r>
              <a:rPr lang="en-US" sz="3533">
                <a:solidFill>
                  <a:srgbClr val="FFFFFF"/>
                </a:solidFill>
                <a:latin typeface="Pattanakarn Expanded"/>
                <a:ea typeface="Pattanakarn Expanded"/>
                <a:cs typeface="Pattanakarn Expanded"/>
                <a:sym typeface="Pattanakarn Expanded"/>
              </a:rPr>
              <a:t>07</a:t>
            </a:r>
          </a:p>
        </p:txBody>
      </p:sp>
      <p:sp>
        <p:nvSpPr>
          <p:cNvPr id="8" name="TextBox 8"/>
          <p:cNvSpPr txBox="1"/>
          <p:nvPr/>
        </p:nvSpPr>
        <p:spPr>
          <a:xfrm>
            <a:off x="722001" y="9529318"/>
            <a:ext cx="4074618" cy="299211"/>
          </a:xfrm>
          <a:prstGeom prst="rect">
            <a:avLst/>
          </a:prstGeom>
        </p:spPr>
        <p:txBody>
          <a:bodyPr lIns="0" tIns="0" rIns="0" bIns="0" rtlCol="0" anchor="t">
            <a:spAutoFit/>
          </a:bodyPr>
          <a:lstStyle/>
          <a:p>
            <a:pPr algn="l">
              <a:lnSpc>
                <a:spcPts val="2403"/>
              </a:lnSpc>
              <a:spcBef>
                <a:spcPct val="0"/>
              </a:spcBef>
            </a:pPr>
            <a:r>
              <a:rPr lang="en-US" sz="1717">
                <a:solidFill>
                  <a:srgbClr val="FFFFFF"/>
                </a:solidFill>
                <a:latin typeface="Pattanakarn Expanded"/>
                <a:ea typeface="Pattanakarn Expanded"/>
                <a:cs typeface="Pattanakarn Expanded"/>
                <a:sym typeface="Pattanakarn Expanded"/>
              </a:rPr>
              <a:t>PERKEMBANGAN TEKNOLOGI</a:t>
            </a:r>
          </a:p>
        </p:txBody>
      </p:sp>
      <p:sp>
        <p:nvSpPr>
          <p:cNvPr id="9" name="TextBox 9"/>
          <p:cNvSpPr txBox="1"/>
          <p:nvPr/>
        </p:nvSpPr>
        <p:spPr>
          <a:xfrm>
            <a:off x="2523305" y="736562"/>
            <a:ext cx="11889249" cy="1832120"/>
          </a:xfrm>
          <a:prstGeom prst="rect">
            <a:avLst/>
          </a:prstGeom>
        </p:spPr>
        <p:txBody>
          <a:bodyPr lIns="0" tIns="0" rIns="0" bIns="0" rtlCol="0" anchor="t">
            <a:spAutoFit/>
          </a:bodyPr>
          <a:lstStyle/>
          <a:p>
            <a:pPr algn="ctr">
              <a:lnSpc>
                <a:spcPts val="7017"/>
              </a:lnSpc>
              <a:spcBef>
                <a:spcPct val="0"/>
              </a:spcBef>
            </a:pPr>
            <a:r>
              <a:rPr lang="en-US" sz="5012" b="1">
                <a:solidFill>
                  <a:srgbClr val="05E0E9"/>
                </a:solidFill>
                <a:latin typeface="Pattanakarn Expanded Bold"/>
                <a:ea typeface="Pattanakarn Expanded Bold"/>
                <a:cs typeface="Pattanakarn Expanded Bold"/>
                <a:sym typeface="Pattanakarn Expanded Bold"/>
              </a:rPr>
              <a:t>KELEBIHAN  DAN KEKURANGANFIREWALL</a:t>
            </a:r>
          </a:p>
        </p:txBody>
      </p:sp>
      <p:sp>
        <p:nvSpPr>
          <p:cNvPr id="10" name="TextBox 10"/>
          <p:cNvSpPr txBox="1"/>
          <p:nvPr/>
        </p:nvSpPr>
        <p:spPr>
          <a:xfrm>
            <a:off x="8467929" y="3171407"/>
            <a:ext cx="5087910" cy="431702"/>
          </a:xfrm>
          <a:prstGeom prst="rect">
            <a:avLst/>
          </a:prstGeom>
        </p:spPr>
        <p:txBody>
          <a:bodyPr lIns="0" tIns="0" rIns="0" bIns="0" rtlCol="0" anchor="t">
            <a:spAutoFit/>
          </a:bodyPr>
          <a:lstStyle/>
          <a:p>
            <a:pPr algn="l">
              <a:lnSpc>
                <a:spcPts val="3382"/>
              </a:lnSpc>
              <a:spcBef>
                <a:spcPct val="0"/>
              </a:spcBef>
            </a:pPr>
            <a:r>
              <a:rPr lang="en-US" sz="2416" b="1">
                <a:solidFill>
                  <a:srgbClr val="FFFFFF"/>
                </a:solidFill>
                <a:latin typeface="Pattanakarn Expanded Bold"/>
                <a:ea typeface="Pattanakarn Expanded Bold"/>
                <a:cs typeface="Pattanakarn Expanded Bold"/>
                <a:sym typeface="Pattanakarn Expanded Bold"/>
              </a:rPr>
              <a:t>KELEBIHAN :</a:t>
            </a:r>
          </a:p>
        </p:txBody>
      </p:sp>
      <p:sp>
        <p:nvSpPr>
          <p:cNvPr id="11" name="TextBox 11"/>
          <p:cNvSpPr txBox="1"/>
          <p:nvPr/>
        </p:nvSpPr>
        <p:spPr>
          <a:xfrm>
            <a:off x="8302847" y="6026358"/>
            <a:ext cx="5087910" cy="431702"/>
          </a:xfrm>
          <a:prstGeom prst="rect">
            <a:avLst/>
          </a:prstGeom>
        </p:spPr>
        <p:txBody>
          <a:bodyPr lIns="0" tIns="0" rIns="0" bIns="0" rtlCol="0" anchor="t">
            <a:spAutoFit/>
          </a:bodyPr>
          <a:lstStyle/>
          <a:p>
            <a:pPr algn="l">
              <a:lnSpc>
                <a:spcPts val="3382"/>
              </a:lnSpc>
              <a:spcBef>
                <a:spcPct val="0"/>
              </a:spcBef>
            </a:pPr>
            <a:r>
              <a:rPr lang="en-US" sz="2416" b="1">
                <a:solidFill>
                  <a:srgbClr val="FFFFFF"/>
                </a:solidFill>
                <a:latin typeface="Pattanakarn Expanded Bold"/>
                <a:ea typeface="Pattanakarn Expanded Bold"/>
                <a:cs typeface="Pattanakarn Expanded Bold"/>
                <a:sym typeface="Pattanakarn Expanded Bold"/>
              </a:rPr>
              <a:t>KEKURANGAN :</a:t>
            </a:r>
          </a:p>
        </p:txBody>
      </p:sp>
      <p:sp>
        <p:nvSpPr>
          <p:cNvPr id="12" name="TextBox 12"/>
          <p:cNvSpPr txBox="1"/>
          <p:nvPr/>
        </p:nvSpPr>
        <p:spPr>
          <a:xfrm>
            <a:off x="3143208" y="3898384"/>
            <a:ext cx="13870493" cy="807913"/>
          </a:xfrm>
          <a:prstGeom prst="rect">
            <a:avLst/>
          </a:prstGeom>
        </p:spPr>
        <p:txBody>
          <a:bodyPr wrap="square" lIns="0" tIns="0" rIns="0" bIns="0" rtlCol="0" anchor="t">
            <a:spAutoFit/>
          </a:bodyPr>
          <a:lstStyle/>
          <a:p>
            <a:pPr marL="322634" lvl="1" indent="-161317" algn="l">
              <a:lnSpc>
                <a:spcPts val="2092"/>
              </a:lnSpc>
              <a:buFont typeface="Arial"/>
              <a:buChar char="•"/>
            </a:pPr>
            <a:r>
              <a:rPr lang="en-US" sz="1494" dirty="0" err="1">
                <a:solidFill>
                  <a:srgbClr val="FFFFFF"/>
                </a:solidFill>
                <a:latin typeface="Nunito Sans"/>
                <a:ea typeface="Nunito Sans"/>
                <a:cs typeface="Nunito Sans"/>
                <a:sym typeface="Nunito Sans"/>
              </a:rPr>
              <a:t>Melindungi</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jaringan</a:t>
            </a:r>
            <a:r>
              <a:rPr lang="en-US" sz="1494" dirty="0">
                <a:solidFill>
                  <a:srgbClr val="FFFFFF"/>
                </a:solidFill>
                <a:latin typeface="Nunito Sans"/>
                <a:ea typeface="Nunito Sans"/>
                <a:cs typeface="Nunito Sans"/>
                <a:sym typeface="Nunito Sans"/>
              </a:rPr>
              <a:t>: Firewall </a:t>
            </a:r>
            <a:r>
              <a:rPr lang="en-US" sz="1494" dirty="0" err="1">
                <a:solidFill>
                  <a:srgbClr val="FFFFFF"/>
                </a:solidFill>
                <a:latin typeface="Nunito Sans"/>
                <a:ea typeface="Nunito Sans"/>
                <a:cs typeface="Nunito Sans"/>
                <a:sym typeface="Nunito Sans"/>
              </a:rPr>
              <a:t>dapat</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melindungi</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jaringan</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dari</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serangan</a:t>
            </a:r>
            <a:r>
              <a:rPr lang="en-US" sz="1494" dirty="0">
                <a:solidFill>
                  <a:srgbClr val="FFFFFF"/>
                </a:solidFill>
                <a:latin typeface="Nunito Sans"/>
                <a:ea typeface="Nunito Sans"/>
                <a:cs typeface="Nunito Sans"/>
                <a:sym typeface="Nunito Sans"/>
              </a:rPr>
              <a:t> yang </a:t>
            </a:r>
            <a:r>
              <a:rPr lang="en-US" sz="1494" dirty="0" err="1">
                <a:solidFill>
                  <a:srgbClr val="FFFFFF"/>
                </a:solidFill>
                <a:latin typeface="Nunito Sans"/>
                <a:ea typeface="Nunito Sans"/>
                <a:cs typeface="Nunito Sans"/>
                <a:sym typeface="Nunito Sans"/>
              </a:rPr>
              <a:t>tidak</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diinginkan</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seperti</a:t>
            </a:r>
            <a:r>
              <a:rPr lang="en-US" sz="1494" dirty="0">
                <a:solidFill>
                  <a:srgbClr val="FFFFFF"/>
                </a:solidFill>
                <a:latin typeface="Nunito Sans"/>
                <a:ea typeface="Nunito Sans"/>
                <a:cs typeface="Nunito Sans"/>
                <a:sym typeface="Nunito Sans"/>
              </a:rPr>
              <a:t> virus, malware, </a:t>
            </a:r>
            <a:r>
              <a:rPr lang="en-US" sz="1494" dirty="0" err="1">
                <a:solidFill>
                  <a:srgbClr val="FFFFFF"/>
                </a:solidFill>
                <a:latin typeface="Nunito Sans"/>
                <a:ea typeface="Nunito Sans"/>
                <a:cs typeface="Nunito Sans"/>
                <a:sym typeface="Nunito Sans"/>
              </a:rPr>
              <a:t>dan</a:t>
            </a:r>
            <a:r>
              <a:rPr lang="en-US" sz="1494" dirty="0">
                <a:solidFill>
                  <a:srgbClr val="FFFFFF"/>
                </a:solidFill>
                <a:latin typeface="Nunito Sans"/>
                <a:ea typeface="Nunito Sans"/>
                <a:cs typeface="Nunito Sans"/>
                <a:sym typeface="Nunito Sans"/>
              </a:rPr>
              <a:t> hacker.</a:t>
            </a:r>
          </a:p>
          <a:p>
            <a:pPr marL="322634" lvl="1" indent="-161317" algn="l">
              <a:lnSpc>
                <a:spcPts val="2092"/>
              </a:lnSpc>
              <a:buFont typeface="Arial"/>
              <a:buChar char="•"/>
            </a:pPr>
            <a:r>
              <a:rPr lang="en-US" sz="1494" dirty="0" err="1">
                <a:solidFill>
                  <a:srgbClr val="FFFFFF"/>
                </a:solidFill>
                <a:latin typeface="Nunito Sans"/>
                <a:ea typeface="Nunito Sans"/>
                <a:cs typeface="Nunito Sans"/>
                <a:sym typeface="Nunito Sans"/>
              </a:rPr>
              <a:t>Mengawasi</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lalu</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lintas</a:t>
            </a:r>
            <a:r>
              <a:rPr lang="en-US" sz="1494" dirty="0">
                <a:solidFill>
                  <a:srgbClr val="FFFFFF"/>
                </a:solidFill>
                <a:latin typeface="Nunito Sans"/>
                <a:ea typeface="Nunito Sans"/>
                <a:cs typeface="Nunito Sans"/>
                <a:sym typeface="Nunito Sans"/>
              </a:rPr>
              <a:t> data: Firewall </a:t>
            </a:r>
            <a:r>
              <a:rPr lang="en-US" sz="1494" dirty="0" err="1">
                <a:solidFill>
                  <a:srgbClr val="FFFFFF"/>
                </a:solidFill>
                <a:latin typeface="Nunito Sans"/>
                <a:ea typeface="Nunito Sans"/>
                <a:cs typeface="Nunito Sans"/>
                <a:sym typeface="Nunito Sans"/>
              </a:rPr>
              <a:t>dapat</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mengawasi</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lalu</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lintas</a:t>
            </a:r>
            <a:r>
              <a:rPr lang="en-US" sz="1494" dirty="0">
                <a:solidFill>
                  <a:srgbClr val="FFFFFF"/>
                </a:solidFill>
                <a:latin typeface="Nunito Sans"/>
                <a:ea typeface="Nunito Sans"/>
                <a:cs typeface="Nunito Sans"/>
                <a:sym typeface="Nunito Sans"/>
              </a:rPr>
              <a:t> data </a:t>
            </a:r>
            <a:r>
              <a:rPr lang="en-US" sz="1494" dirty="0" err="1">
                <a:solidFill>
                  <a:srgbClr val="FFFFFF"/>
                </a:solidFill>
                <a:latin typeface="Nunito Sans"/>
                <a:ea typeface="Nunito Sans"/>
                <a:cs typeface="Nunito Sans"/>
                <a:sym typeface="Nunito Sans"/>
              </a:rPr>
              <a:t>dan</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memantau</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semua</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informasi</a:t>
            </a:r>
            <a:r>
              <a:rPr lang="en-US" sz="1494" dirty="0">
                <a:solidFill>
                  <a:srgbClr val="FFFFFF"/>
                </a:solidFill>
                <a:latin typeface="Nunito Sans"/>
                <a:ea typeface="Nunito Sans"/>
                <a:cs typeface="Nunito Sans"/>
                <a:sym typeface="Nunito Sans"/>
              </a:rPr>
              <a:t> yang </a:t>
            </a:r>
            <a:r>
              <a:rPr lang="en-US" sz="1494" dirty="0" err="1">
                <a:solidFill>
                  <a:srgbClr val="FFFFFF"/>
                </a:solidFill>
                <a:latin typeface="Nunito Sans"/>
                <a:ea typeface="Nunito Sans"/>
                <a:cs typeface="Nunito Sans"/>
                <a:sym typeface="Nunito Sans"/>
              </a:rPr>
              <a:t>masuk</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dan</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keluar</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dari</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jaringan</a:t>
            </a:r>
            <a:r>
              <a:rPr lang="en-US" sz="1494" dirty="0">
                <a:solidFill>
                  <a:srgbClr val="FFFFFF"/>
                </a:solidFill>
                <a:latin typeface="Nunito Sans"/>
                <a:ea typeface="Nunito Sans"/>
                <a:cs typeface="Nunito Sans"/>
                <a:sym typeface="Nunito Sans"/>
              </a:rPr>
              <a:t>.</a:t>
            </a:r>
          </a:p>
          <a:p>
            <a:pPr marL="322634" lvl="1" indent="-161317" algn="l">
              <a:lnSpc>
                <a:spcPts val="2092"/>
              </a:lnSpc>
              <a:spcBef>
                <a:spcPct val="0"/>
              </a:spcBef>
              <a:buFont typeface="Arial"/>
              <a:buChar char="•"/>
            </a:pPr>
            <a:r>
              <a:rPr lang="en-US" sz="1494" dirty="0" err="1">
                <a:solidFill>
                  <a:srgbClr val="FFFFFF"/>
                </a:solidFill>
                <a:latin typeface="Nunito Sans"/>
                <a:ea typeface="Nunito Sans"/>
                <a:cs typeface="Nunito Sans"/>
                <a:sym typeface="Nunito Sans"/>
              </a:rPr>
              <a:t>Mempercepat</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jaringan</a:t>
            </a:r>
            <a:r>
              <a:rPr lang="en-US" sz="1494" dirty="0">
                <a:solidFill>
                  <a:srgbClr val="FFFFFF"/>
                </a:solidFill>
                <a:latin typeface="Nunito Sans"/>
                <a:ea typeface="Nunito Sans"/>
                <a:cs typeface="Nunito Sans"/>
                <a:sym typeface="Nunito Sans"/>
              </a:rPr>
              <a:t>: Firewall </a:t>
            </a:r>
            <a:r>
              <a:rPr lang="en-US" sz="1494" dirty="0" err="1">
                <a:solidFill>
                  <a:srgbClr val="FFFFFF"/>
                </a:solidFill>
                <a:latin typeface="Nunito Sans"/>
                <a:ea typeface="Nunito Sans"/>
                <a:cs typeface="Nunito Sans"/>
                <a:sym typeface="Nunito Sans"/>
              </a:rPr>
              <a:t>dapat</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mempercepat</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kinerja</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jaringan</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dengan</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memblokir</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lalu</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lintas</a:t>
            </a:r>
            <a:r>
              <a:rPr lang="en-US" sz="1494" dirty="0">
                <a:solidFill>
                  <a:srgbClr val="FFFFFF"/>
                </a:solidFill>
                <a:latin typeface="Nunito Sans"/>
                <a:ea typeface="Nunito Sans"/>
                <a:cs typeface="Nunito Sans"/>
                <a:sym typeface="Nunito Sans"/>
              </a:rPr>
              <a:t> yang </a:t>
            </a:r>
            <a:r>
              <a:rPr lang="en-US" sz="1494" dirty="0" err="1">
                <a:solidFill>
                  <a:srgbClr val="FFFFFF"/>
                </a:solidFill>
                <a:latin typeface="Nunito Sans"/>
                <a:ea typeface="Nunito Sans"/>
                <a:cs typeface="Nunito Sans"/>
                <a:sym typeface="Nunito Sans"/>
              </a:rPr>
              <a:t>tidak</a:t>
            </a:r>
            <a:r>
              <a:rPr lang="en-US" sz="1494" dirty="0">
                <a:solidFill>
                  <a:srgbClr val="FFFFFF"/>
                </a:solidFill>
                <a:latin typeface="Nunito Sans"/>
                <a:ea typeface="Nunito Sans"/>
                <a:cs typeface="Nunito Sans"/>
                <a:sym typeface="Nunito Sans"/>
              </a:rPr>
              <a:t> </a:t>
            </a:r>
            <a:r>
              <a:rPr lang="en-US" sz="1494" dirty="0" err="1">
                <a:solidFill>
                  <a:srgbClr val="FFFFFF"/>
                </a:solidFill>
                <a:latin typeface="Nunito Sans"/>
                <a:ea typeface="Nunito Sans"/>
                <a:cs typeface="Nunito Sans"/>
                <a:sym typeface="Nunito Sans"/>
              </a:rPr>
              <a:t>perlu</a:t>
            </a:r>
            <a:r>
              <a:rPr lang="en-US" sz="1494" dirty="0">
                <a:solidFill>
                  <a:srgbClr val="FFFFFF"/>
                </a:solidFill>
                <a:latin typeface="Nunito Sans"/>
                <a:ea typeface="Nunito Sans"/>
                <a:cs typeface="Nunito Sans"/>
                <a:sym typeface="Nunito Sans"/>
              </a:rPr>
              <a:t>. </a:t>
            </a:r>
          </a:p>
        </p:txBody>
      </p:sp>
      <p:sp>
        <p:nvSpPr>
          <p:cNvPr id="13" name="TextBox 13"/>
          <p:cNvSpPr txBox="1"/>
          <p:nvPr/>
        </p:nvSpPr>
        <p:spPr>
          <a:xfrm>
            <a:off x="8302847" y="6898504"/>
            <a:ext cx="8710854" cy="1270098"/>
          </a:xfrm>
          <a:prstGeom prst="rect">
            <a:avLst/>
          </a:prstGeom>
        </p:spPr>
        <p:txBody>
          <a:bodyPr lIns="0" tIns="0" rIns="0" bIns="0" rtlCol="0" anchor="t">
            <a:spAutoFit/>
          </a:bodyPr>
          <a:lstStyle/>
          <a:p>
            <a:pPr marL="322634" lvl="1" indent="-161317" algn="l">
              <a:lnSpc>
                <a:spcPts val="2092"/>
              </a:lnSpc>
              <a:buFont typeface="Arial"/>
              <a:buChar char="•"/>
            </a:pPr>
            <a:r>
              <a:rPr lang="en-US" sz="1494">
                <a:solidFill>
                  <a:srgbClr val="FFFFFF"/>
                </a:solidFill>
                <a:latin typeface="Nunito Sans"/>
                <a:ea typeface="Nunito Sans"/>
                <a:cs typeface="Nunito Sans"/>
                <a:sym typeface="Nunito Sans"/>
              </a:rPr>
              <a:t>Biaya: Firewall dapat menjadi mahal untuk diimplementasikan. </a:t>
            </a:r>
          </a:p>
          <a:p>
            <a:pPr marL="322634" lvl="1" indent="-161317" algn="l">
              <a:lnSpc>
                <a:spcPts val="2092"/>
              </a:lnSpc>
              <a:buFont typeface="Arial"/>
              <a:buChar char="•"/>
            </a:pPr>
            <a:r>
              <a:rPr lang="en-US" sz="1494">
                <a:solidFill>
                  <a:srgbClr val="FFFFFF"/>
                </a:solidFill>
                <a:latin typeface="Nunito Sans"/>
                <a:ea typeface="Nunito Sans"/>
                <a:cs typeface="Nunito Sans"/>
                <a:sym typeface="Nunito Sans"/>
              </a:rPr>
              <a:t>Kinerja: Firewall dapat mempengaruhi kinerja jaringan dan dapat memperlambat lalu lintas data jika tidak dikonfigurasi dengan benar. </a:t>
            </a:r>
          </a:p>
          <a:p>
            <a:pPr marL="322634" lvl="1" indent="-161317" algn="l">
              <a:lnSpc>
                <a:spcPts val="2092"/>
              </a:lnSpc>
              <a:buFont typeface="Arial"/>
              <a:buChar char="•"/>
            </a:pPr>
            <a:r>
              <a:rPr lang="en-US" sz="1494">
                <a:solidFill>
                  <a:srgbClr val="FFFFFF"/>
                </a:solidFill>
                <a:latin typeface="Nunito Sans"/>
                <a:ea typeface="Nunito Sans"/>
                <a:cs typeface="Nunito Sans"/>
                <a:sym typeface="Nunito Sans"/>
              </a:rPr>
              <a:t>Ketergantungan pada administrator: </a:t>
            </a:r>
          </a:p>
          <a:p>
            <a:pPr algn="l">
              <a:lnSpc>
                <a:spcPts val="2092"/>
              </a:lnSpc>
              <a:spcBef>
                <a:spcPct val="0"/>
              </a:spcBef>
            </a:pPr>
            <a:endParaRPr lang="en-US" sz="1494">
              <a:solidFill>
                <a:srgbClr val="FFFFFF"/>
              </a:solidFill>
              <a:latin typeface="Nunito Sans"/>
              <a:ea typeface="Nunito Sans"/>
              <a:cs typeface="Nunito Sans"/>
              <a:sym typeface="Nunito Sans"/>
            </a:endParaRPr>
          </a:p>
        </p:txBody>
      </p:sp>
    </p:spTree>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Freeform 3"/>
          <p:cNvSpPr/>
          <p:nvPr/>
        </p:nvSpPr>
        <p:spPr>
          <a:xfrm>
            <a:off x="1809619" y="2876510"/>
            <a:ext cx="14668762" cy="4533981"/>
          </a:xfrm>
          <a:custGeom>
            <a:avLst/>
            <a:gdLst/>
            <a:ahLst/>
            <a:cxnLst/>
            <a:rect l="l" t="t" r="r" b="b"/>
            <a:pathLst>
              <a:path w="14668762" h="4533981">
                <a:moveTo>
                  <a:pt x="0" y="0"/>
                </a:moveTo>
                <a:lnTo>
                  <a:pt x="14668762" y="0"/>
                </a:lnTo>
                <a:lnTo>
                  <a:pt x="14668762" y="4533980"/>
                </a:lnTo>
                <a:lnTo>
                  <a:pt x="0" y="45339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11187588" y="529282"/>
            <a:ext cx="7315200" cy="1536192"/>
          </a:xfrm>
          <a:custGeom>
            <a:avLst/>
            <a:gdLst/>
            <a:ahLst/>
            <a:cxnLst/>
            <a:rect l="l" t="t" r="r" b="b"/>
            <a:pathLst>
              <a:path w="7315200" h="1536192">
                <a:moveTo>
                  <a:pt x="0" y="0"/>
                </a:moveTo>
                <a:lnTo>
                  <a:pt x="7315200" y="0"/>
                </a:lnTo>
                <a:lnTo>
                  <a:pt x="7315200" y="1536192"/>
                </a:lnTo>
                <a:lnTo>
                  <a:pt x="0" y="153619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flipH="1" flipV="1">
            <a:off x="-214788" y="8221526"/>
            <a:ext cx="7315200" cy="1536192"/>
          </a:xfrm>
          <a:custGeom>
            <a:avLst/>
            <a:gdLst/>
            <a:ahLst/>
            <a:cxnLst/>
            <a:rect l="l" t="t" r="r" b="b"/>
            <a:pathLst>
              <a:path w="7315200" h="1536192">
                <a:moveTo>
                  <a:pt x="7315200" y="1536192"/>
                </a:moveTo>
                <a:lnTo>
                  <a:pt x="0" y="1536192"/>
                </a:lnTo>
                <a:lnTo>
                  <a:pt x="0" y="0"/>
                </a:lnTo>
                <a:lnTo>
                  <a:pt x="7315200" y="0"/>
                </a:lnTo>
                <a:lnTo>
                  <a:pt x="7315200" y="1536192"/>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TextBox 6"/>
          <p:cNvSpPr txBox="1"/>
          <p:nvPr/>
        </p:nvSpPr>
        <p:spPr>
          <a:xfrm>
            <a:off x="2989605" y="4762500"/>
            <a:ext cx="12308791" cy="1271502"/>
          </a:xfrm>
          <a:prstGeom prst="rect">
            <a:avLst/>
          </a:prstGeom>
        </p:spPr>
        <p:txBody>
          <a:bodyPr lIns="0" tIns="0" rIns="0" bIns="0" rtlCol="0" anchor="t">
            <a:spAutoFit/>
          </a:bodyPr>
          <a:lstStyle/>
          <a:p>
            <a:pPr algn="ctr">
              <a:lnSpc>
                <a:spcPts val="9659"/>
              </a:lnSpc>
              <a:spcBef>
                <a:spcPct val="0"/>
              </a:spcBef>
            </a:pPr>
            <a:r>
              <a:rPr lang="en-US" sz="8800" b="1" i="1" dirty="0">
                <a:solidFill>
                  <a:srgbClr val="05E0E9"/>
                </a:solidFill>
                <a:latin typeface="Pattanakarn Expanded Bold Italics"/>
                <a:ea typeface="Pattanakarn Expanded Bold Italics"/>
                <a:cs typeface="Pattanakarn Expanded Bold Italics"/>
                <a:sym typeface="Pattanakarn Expanded Bold Italics"/>
              </a:rPr>
              <a:t>TERIMA KASIH</a:t>
            </a:r>
          </a:p>
        </p:txBody>
      </p:sp>
      <p:sp>
        <p:nvSpPr>
          <p:cNvPr id="7" name="TextBox 7"/>
          <p:cNvSpPr txBox="1"/>
          <p:nvPr/>
        </p:nvSpPr>
        <p:spPr>
          <a:xfrm>
            <a:off x="948607" y="697839"/>
            <a:ext cx="7589859" cy="533017"/>
          </a:xfrm>
          <a:prstGeom prst="rect">
            <a:avLst/>
          </a:prstGeom>
        </p:spPr>
        <p:txBody>
          <a:bodyPr lIns="0" tIns="0" rIns="0" bIns="0" rtlCol="0" anchor="t">
            <a:spAutoFit/>
          </a:bodyPr>
          <a:lstStyle/>
          <a:p>
            <a:pPr algn="l">
              <a:lnSpc>
                <a:spcPts val="4221"/>
              </a:lnSpc>
              <a:spcBef>
                <a:spcPct val="0"/>
              </a:spcBef>
            </a:pPr>
            <a:r>
              <a:rPr lang="en-US" sz="3015" b="1" i="1">
                <a:solidFill>
                  <a:srgbClr val="05E0E9"/>
                </a:solidFill>
                <a:latin typeface="Pattanakarn Expanded Bold Italics"/>
                <a:ea typeface="Pattanakarn Expanded Bold Italics"/>
                <a:cs typeface="Pattanakarn Expanded Bold Italics"/>
                <a:sym typeface="Pattanakarn Expanded Bold Italics"/>
              </a:rPr>
              <a:t>KELOMPOK 8</a:t>
            </a:r>
          </a:p>
        </p:txBody>
      </p:sp>
      <p:sp>
        <p:nvSpPr>
          <p:cNvPr id="8" name="TextBox 8"/>
          <p:cNvSpPr txBox="1"/>
          <p:nvPr/>
        </p:nvSpPr>
        <p:spPr>
          <a:xfrm>
            <a:off x="9749534" y="9003831"/>
            <a:ext cx="7589859" cy="528180"/>
          </a:xfrm>
          <a:prstGeom prst="rect">
            <a:avLst/>
          </a:prstGeom>
        </p:spPr>
        <p:txBody>
          <a:bodyPr lIns="0" tIns="0" rIns="0" bIns="0" rtlCol="0" anchor="t">
            <a:spAutoFit/>
          </a:bodyPr>
          <a:lstStyle/>
          <a:p>
            <a:pPr algn="r">
              <a:lnSpc>
                <a:spcPts val="4221"/>
              </a:lnSpc>
              <a:spcBef>
                <a:spcPct val="0"/>
              </a:spcBef>
            </a:pPr>
            <a:r>
              <a:rPr lang="en-US" sz="3015" b="1" i="1">
                <a:solidFill>
                  <a:srgbClr val="05E0E9"/>
                </a:solidFill>
                <a:latin typeface="Pattanakarn Expanded Bold Italics"/>
                <a:ea typeface="Pattanakarn Expanded Bold Italics"/>
                <a:cs typeface="Pattanakarn Expanded Bold Italics"/>
                <a:sym typeface="Pattanakarn Expanded Bold Italics"/>
              </a:rPr>
              <a:t>TUGAS PRESENTASI</a:t>
            </a:r>
          </a:p>
        </p:txBody>
      </p:sp>
    </p:spTree>
  </p:cSld>
  <p:clrMapOvr>
    <a:masterClrMapping/>
  </p:clrMapOvr>
  <p:transition>
    <p:cover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a:off x="-1589356" y="631444"/>
            <a:ext cx="17852846" cy="0"/>
          </a:xfrm>
          <a:prstGeom prst="line">
            <a:avLst/>
          </a:prstGeom>
          <a:ln w="38100" cap="flat">
            <a:solidFill>
              <a:srgbClr val="FFFFFF"/>
            </a:solidFill>
            <a:prstDash val="solid"/>
            <a:headEnd type="none" w="sm" len="sm"/>
            <a:tailEnd type="none" w="sm" len="sm"/>
          </a:ln>
        </p:spPr>
      </p:sp>
      <p:sp>
        <p:nvSpPr>
          <p:cNvPr id="4" name="AutoShape 4"/>
          <p:cNvSpPr/>
          <p:nvPr/>
        </p:nvSpPr>
        <p:spPr>
          <a:xfrm>
            <a:off x="4796619" y="9678923"/>
            <a:ext cx="15917373" cy="0"/>
          </a:xfrm>
          <a:prstGeom prst="line">
            <a:avLst/>
          </a:prstGeom>
          <a:ln w="38100" cap="flat">
            <a:solidFill>
              <a:srgbClr val="FFFFFF"/>
            </a:solidFill>
            <a:prstDash val="solid"/>
            <a:headEnd type="none" w="sm" len="sm"/>
            <a:tailEnd type="none" w="sm" len="sm"/>
          </a:ln>
        </p:spPr>
      </p:sp>
      <p:grpSp>
        <p:nvGrpSpPr>
          <p:cNvPr id="5" name="Group 5"/>
          <p:cNvGrpSpPr>
            <a:grpSpLocks noChangeAspect="1"/>
          </p:cNvGrpSpPr>
          <p:nvPr/>
        </p:nvGrpSpPr>
        <p:grpSpPr>
          <a:xfrm>
            <a:off x="11759356" y="1511395"/>
            <a:ext cx="4881550" cy="7264211"/>
            <a:chOff x="0" y="0"/>
            <a:chExt cx="4267200" cy="6350000"/>
          </a:xfrm>
        </p:grpSpPr>
        <p:sp>
          <p:nvSpPr>
            <p:cNvPr id="6" name="Freeform 6"/>
            <p:cNvSpPr/>
            <p:nvPr/>
          </p:nvSpPr>
          <p:spPr>
            <a:xfrm>
              <a:off x="0" y="0"/>
              <a:ext cx="4267200" cy="6350000"/>
            </a:xfrm>
            <a:custGeom>
              <a:avLst/>
              <a:gdLst/>
              <a:ahLst/>
              <a:cxnLst/>
              <a:rect l="l" t="t" r="r" b="b"/>
              <a:pathLst>
                <a:path w="4267200" h="6350000">
                  <a:moveTo>
                    <a:pt x="4267200" y="3175000"/>
                  </a:moveTo>
                  <a:cubicBezTo>
                    <a:pt x="4267200" y="4928489"/>
                    <a:pt x="3311906" y="6350000"/>
                    <a:pt x="2133600" y="6350000"/>
                  </a:cubicBezTo>
                  <a:cubicBezTo>
                    <a:pt x="955294" y="6350000"/>
                    <a:pt x="0" y="4928489"/>
                    <a:pt x="0" y="3175000"/>
                  </a:cubicBezTo>
                  <a:cubicBezTo>
                    <a:pt x="0" y="1421511"/>
                    <a:pt x="955294" y="0"/>
                    <a:pt x="2133600" y="0"/>
                  </a:cubicBezTo>
                  <a:cubicBezTo>
                    <a:pt x="3311906" y="0"/>
                    <a:pt x="4267200" y="1421511"/>
                    <a:pt x="4267200" y="3175000"/>
                  </a:cubicBezTo>
                  <a:close/>
                </a:path>
              </a:pathLst>
            </a:custGeom>
            <a:blipFill>
              <a:blip r:embed="rId3"/>
              <a:stretch>
                <a:fillRect t="-431" b="-431"/>
              </a:stretch>
            </a:blipFill>
          </p:spPr>
        </p:sp>
      </p:grpSp>
      <p:sp>
        <p:nvSpPr>
          <p:cNvPr id="7" name="TextBox 7"/>
          <p:cNvSpPr txBox="1"/>
          <p:nvPr/>
        </p:nvSpPr>
        <p:spPr>
          <a:xfrm>
            <a:off x="1047413" y="1948296"/>
            <a:ext cx="10987686" cy="793750"/>
          </a:xfrm>
          <a:prstGeom prst="rect">
            <a:avLst/>
          </a:prstGeom>
        </p:spPr>
        <p:txBody>
          <a:bodyPr lIns="0" tIns="0" rIns="0" bIns="0" rtlCol="0" anchor="t">
            <a:spAutoFit/>
          </a:bodyPr>
          <a:lstStyle/>
          <a:p>
            <a:pPr algn="l">
              <a:lnSpc>
                <a:spcPts val="6299"/>
              </a:lnSpc>
              <a:spcBef>
                <a:spcPct val="0"/>
              </a:spcBef>
            </a:pPr>
            <a:r>
              <a:rPr lang="en-US" sz="4499" b="1">
                <a:solidFill>
                  <a:srgbClr val="05E0E9"/>
                </a:solidFill>
                <a:latin typeface="Pattanakarn Expanded Bold"/>
                <a:ea typeface="Pattanakarn Expanded Bold"/>
                <a:cs typeface="Pattanakarn Expanded Bold"/>
                <a:sym typeface="Pattanakarn Expanded Bold"/>
              </a:rPr>
              <a:t> APA ITU NETWORK SECURITY?</a:t>
            </a:r>
          </a:p>
        </p:txBody>
      </p:sp>
      <p:sp>
        <p:nvSpPr>
          <p:cNvPr id="8" name="TextBox 8"/>
          <p:cNvSpPr txBox="1"/>
          <p:nvPr/>
        </p:nvSpPr>
        <p:spPr>
          <a:xfrm>
            <a:off x="16420686" y="296119"/>
            <a:ext cx="1186031" cy="603976"/>
          </a:xfrm>
          <a:prstGeom prst="rect">
            <a:avLst/>
          </a:prstGeom>
        </p:spPr>
        <p:txBody>
          <a:bodyPr lIns="0" tIns="0" rIns="0" bIns="0" rtlCol="0" anchor="t">
            <a:spAutoFit/>
          </a:bodyPr>
          <a:lstStyle/>
          <a:p>
            <a:pPr algn="ctr">
              <a:lnSpc>
                <a:spcPts val="4946"/>
              </a:lnSpc>
              <a:spcBef>
                <a:spcPct val="0"/>
              </a:spcBef>
            </a:pPr>
            <a:r>
              <a:rPr lang="en-US" sz="3533">
                <a:solidFill>
                  <a:srgbClr val="FFFFFF"/>
                </a:solidFill>
                <a:latin typeface="Pattanakarn Expanded"/>
                <a:ea typeface="Pattanakarn Expanded"/>
                <a:cs typeface="Pattanakarn Expanded"/>
                <a:sym typeface="Pattanakarn Expanded"/>
              </a:rPr>
              <a:t>02</a:t>
            </a:r>
          </a:p>
        </p:txBody>
      </p:sp>
      <p:sp>
        <p:nvSpPr>
          <p:cNvPr id="9" name="TextBox 9"/>
          <p:cNvSpPr txBox="1"/>
          <p:nvPr/>
        </p:nvSpPr>
        <p:spPr>
          <a:xfrm>
            <a:off x="722001" y="9529318"/>
            <a:ext cx="4021192" cy="299286"/>
          </a:xfrm>
          <a:prstGeom prst="rect">
            <a:avLst/>
          </a:prstGeom>
        </p:spPr>
        <p:txBody>
          <a:bodyPr lIns="0" tIns="0" rIns="0" bIns="0" rtlCol="0" anchor="t">
            <a:spAutoFit/>
          </a:bodyPr>
          <a:lstStyle/>
          <a:p>
            <a:pPr algn="l">
              <a:lnSpc>
                <a:spcPts val="2403"/>
              </a:lnSpc>
              <a:spcBef>
                <a:spcPct val="0"/>
              </a:spcBef>
            </a:pPr>
            <a:r>
              <a:rPr lang="en-US" sz="1717">
                <a:solidFill>
                  <a:srgbClr val="FFFFFF"/>
                </a:solidFill>
                <a:latin typeface="Pattanakarn Expanded"/>
                <a:ea typeface="Pattanakarn Expanded"/>
                <a:cs typeface="Pattanakarn Expanded"/>
                <a:sym typeface="Pattanakarn Expanded"/>
              </a:rPr>
              <a:t>NETWORK SECURITY</a:t>
            </a:r>
          </a:p>
        </p:txBody>
      </p:sp>
      <p:sp>
        <p:nvSpPr>
          <p:cNvPr id="10" name="TextBox 10"/>
          <p:cNvSpPr txBox="1"/>
          <p:nvPr/>
        </p:nvSpPr>
        <p:spPr>
          <a:xfrm>
            <a:off x="1710360" y="3183660"/>
            <a:ext cx="9661793" cy="2613025"/>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Nunito Sans"/>
                <a:ea typeface="Nunito Sans"/>
                <a:cs typeface="Nunito Sans"/>
                <a:sym typeface="Nunito Sans"/>
              </a:rPr>
              <a:t>Network Security atau keamanan jaringan adalah praktik dan teknologi yang digunakan untuk melindungi jaringan komputer dari ancaman dan pelanggaran data. Keamanan jaringan mencakup berbagai aspek, seperti: Kontrol akses, Pencegahan serangan siber, Deteksi malware, Pengelolaan pergerakan lalu lintas jaringan, Otorisasi akses ke data dalam jaringan.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TextBox 3"/>
          <p:cNvSpPr txBox="1"/>
          <p:nvPr/>
        </p:nvSpPr>
        <p:spPr>
          <a:xfrm>
            <a:off x="2759310" y="914400"/>
            <a:ext cx="12076175" cy="2072700"/>
          </a:xfrm>
          <a:prstGeom prst="rect">
            <a:avLst/>
          </a:prstGeom>
        </p:spPr>
        <p:txBody>
          <a:bodyPr lIns="0" tIns="0" rIns="0" bIns="0" rtlCol="0" anchor="t">
            <a:spAutoFit/>
          </a:bodyPr>
          <a:lstStyle/>
          <a:p>
            <a:pPr algn="ctr">
              <a:lnSpc>
                <a:spcPts val="8028"/>
              </a:lnSpc>
              <a:spcBef>
                <a:spcPct val="0"/>
              </a:spcBef>
            </a:pPr>
            <a:r>
              <a:rPr lang="en-US" sz="5734" b="1">
                <a:solidFill>
                  <a:srgbClr val="05E0E9"/>
                </a:solidFill>
                <a:latin typeface="Pattanakarn Expanded Bold"/>
                <a:ea typeface="Pattanakarn Expanded Bold"/>
                <a:cs typeface="Pattanakarn Expanded Bold"/>
                <a:sym typeface="Pattanakarn Expanded Bold"/>
              </a:rPr>
              <a:t>PENTINGNYA KEAMANAN JARINGAN</a:t>
            </a:r>
          </a:p>
        </p:txBody>
      </p:sp>
      <p:sp>
        <p:nvSpPr>
          <p:cNvPr id="4" name="AutoShape 4"/>
          <p:cNvSpPr/>
          <p:nvPr/>
        </p:nvSpPr>
        <p:spPr>
          <a:xfrm>
            <a:off x="-1589356" y="631444"/>
            <a:ext cx="17852846" cy="0"/>
          </a:xfrm>
          <a:prstGeom prst="line">
            <a:avLst/>
          </a:prstGeom>
          <a:ln w="38100" cap="flat">
            <a:solidFill>
              <a:srgbClr val="FFFFFF"/>
            </a:solidFill>
            <a:prstDash val="solid"/>
            <a:headEnd type="none" w="sm" len="sm"/>
            <a:tailEnd type="none" w="sm" len="sm"/>
          </a:ln>
        </p:spPr>
      </p:sp>
      <p:sp>
        <p:nvSpPr>
          <p:cNvPr id="5" name="AutoShape 5"/>
          <p:cNvSpPr/>
          <p:nvPr/>
        </p:nvSpPr>
        <p:spPr>
          <a:xfrm>
            <a:off x="4796619" y="9678923"/>
            <a:ext cx="15917373" cy="0"/>
          </a:xfrm>
          <a:prstGeom prst="line">
            <a:avLst/>
          </a:prstGeom>
          <a:ln w="38100" cap="flat">
            <a:solidFill>
              <a:srgbClr val="FFFFFF"/>
            </a:solidFill>
            <a:prstDash val="solid"/>
            <a:headEnd type="none" w="sm" len="sm"/>
            <a:tailEnd type="none" w="sm" len="sm"/>
          </a:ln>
        </p:spPr>
      </p:sp>
      <p:sp>
        <p:nvSpPr>
          <p:cNvPr id="6" name="TextBox 6"/>
          <p:cNvSpPr txBox="1"/>
          <p:nvPr/>
        </p:nvSpPr>
        <p:spPr>
          <a:xfrm>
            <a:off x="16420686" y="296119"/>
            <a:ext cx="1186031" cy="603976"/>
          </a:xfrm>
          <a:prstGeom prst="rect">
            <a:avLst/>
          </a:prstGeom>
        </p:spPr>
        <p:txBody>
          <a:bodyPr lIns="0" tIns="0" rIns="0" bIns="0" rtlCol="0" anchor="t">
            <a:spAutoFit/>
          </a:bodyPr>
          <a:lstStyle/>
          <a:p>
            <a:pPr algn="ctr">
              <a:lnSpc>
                <a:spcPts val="4946"/>
              </a:lnSpc>
              <a:spcBef>
                <a:spcPct val="0"/>
              </a:spcBef>
            </a:pPr>
            <a:r>
              <a:rPr lang="en-US" sz="3533">
                <a:solidFill>
                  <a:srgbClr val="FFFFFF"/>
                </a:solidFill>
                <a:latin typeface="Pattanakarn Expanded"/>
                <a:ea typeface="Pattanakarn Expanded"/>
                <a:cs typeface="Pattanakarn Expanded"/>
                <a:sym typeface="Pattanakarn Expanded"/>
              </a:rPr>
              <a:t>03</a:t>
            </a:r>
          </a:p>
        </p:txBody>
      </p:sp>
      <p:sp>
        <p:nvSpPr>
          <p:cNvPr id="7" name="TextBox 7"/>
          <p:cNvSpPr txBox="1"/>
          <p:nvPr/>
        </p:nvSpPr>
        <p:spPr>
          <a:xfrm>
            <a:off x="722001" y="9529318"/>
            <a:ext cx="4074618" cy="299286"/>
          </a:xfrm>
          <a:prstGeom prst="rect">
            <a:avLst/>
          </a:prstGeom>
        </p:spPr>
        <p:txBody>
          <a:bodyPr lIns="0" tIns="0" rIns="0" bIns="0" rtlCol="0" anchor="t">
            <a:spAutoFit/>
          </a:bodyPr>
          <a:lstStyle/>
          <a:p>
            <a:pPr algn="l">
              <a:lnSpc>
                <a:spcPts val="2403"/>
              </a:lnSpc>
              <a:spcBef>
                <a:spcPct val="0"/>
              </a:spcBef>
            </a:pPr>
            <a:r>
              <a:rPr lang="en-US" sz="1717">
                <a:solidFill>
                  <a:srgbClr val="FFFFFF"/>
                </a:solidFill>
                <a:latin typeface="Pattanakarn Expanded"/>
                <a:ea typeface="Pattanakarn Expanded"/>
                <a:cs typeface="Pattanakarn Expanded"/>
                <a:sym typeface="Pattanakarn Expanded"/>
              </a:rPr>
              <a:t>NETWORK SECURITY</a:t>
            </a:r>
          </a:p>
        </p:txBody>
      </p:sp>
      <p:grpSp>
        <p:nvGrpSpPr>
          <p:cNvPr id="8" name="Group 8"/>
          <p:cNvGrpSpPr/>
          <p:nvPr/>
        </p:nvGrpSpPr>
        <p:grpSpPr>
          <a:xfrm>
            <a:off x="6257243" y="3996776"/>
            <a:ext cx="5773515" cy="1784541"/>
            <a:chOff x="0" y="0"/>
            <a:chExt cx="7698020" cy="2379388"/>
          </a:xfrm>
        </p:grpSpPr>
        <p:sp>
          <p:nvSpPr>
            <p:cNvPr id="9" name="Freeform 9"/>
            <p:cNvSpPr/>
            <p:nvPr/>
          </p:nvSpPr>
          <p:spPr>
            <a:xfrm>
              <a:off x="0" y="0"/>
              <a:ext cx="7698020" cy="2379388"/>
            </a:xfrm>
            <a:custGeom>
              <a:avLst/>
              <a:gdLst/>
              <a:ahLst/>
              <a:cxnLst/>
              <a:rect l="l" t="t" r="r" b="b"/>
              <a:pathLst>
                <a:path w="7698020" h="2379388">
                  <a:moveTo>
                    <a:pt x="0" y="0"/>
                  </a:moveTo>
                  <a:lnTo>
                    <a:pt x="7698020" y="0"/>
                  </a:lnTo>
                  <a:lnTo>
                    <a:pt x="7698020" y="2379388"/>
                  </a:lnTo>
                  <a:lnTo>
                    <a:pt x="0" y="23793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TextBox 10"/>
            <p:cNvSpPr txBox="1"/>
            <p:nvPr/>
          </p:nvSpPr>
          <p:spPr>
            <a:xfrm>
              <a:off x="672204" y="600143"/>
              <a:ext cx="6353611" cy="1127509"/>
            </a:xfrm>
            <a:prstGeom prst="rect">
              <a:avLst/>
            </a:prstGeom>
          </p:spPr>
          <p:txBody>
            <a:bodyPr lIns="0" tIns="0" rIns="0" bIns="0" rtlCol="0" anchor="t">
              <a:spAutoFit/>
            </a:bodyPr>
            <a:lstStyle/>
            <a:p>
              <a:pPr algn="ctr">
                <a:lnSpc>
                  <a:spcPts val="3320"/>
                </a:lnSpc>
                <a:spcBef>
                  <a:spcPct val="0"/>
                </a:spcBef>
              </a:pPr>
              <a:r>
                <a:rPr lang="en-US" sz="2371" b="1">
                  <a:solidFill>
                    <a:srgbClr val="05E0E9"/>
                  </a:solidFill>
                  <a:latin typeface="Pattanakarn Expanded Bold"/>
                  <a:ea typeface="Pattanakarn Expanded Bold"/>
                  <a:cs typeface="Pattanakarn Expanded Bold"/>
                  <a:sym typeface="Pattanakarn Expanded Bold"/>
                </a:rPr>
                <a:t>PERLINDUNGAN INFORMASI SENSITIF</a:t>
              </a:r>
            </a:p>
          </p:txBody>
        </p:sp>
      </p:grpSp>
      <p:grpSp>
        <p:nvGrpSpPr>
          <p:cNvPr id="11" name="Group 11"/>
          <p:cNvGrpSpPr/>
          <p:nvPr/>
        </p:nvGrpSpPr>
        <p:grpSpPr>
          <a:xfrm>
            <a:off x="2759310" y="6162317"/>
            <a:ext cx="5773515" cy="1784541"/>
            <a:chOff x="0" y="0"/>
            <a:chExt cx="7698020" cy="2379388"/>
          </a:xfrm>
        </p:grpSpPr>
        <p:sp>
          <p:nvSpPr>
            <p:cNvPr id="12" name="Freeform 12"/>
            <p:cNvSpPr/>
            <p:nvPr/>
          </p:nvSpPr>
          <p:spPr>
            <a:xfrm>
              <a:off x="0" y="0"/>
              <a:ext cx="7698020" cy="2379388"/>
            </a:xfrm>
            <a:custGeom>
              <a:avLst/>
              <a:gdLst/>
              <a:ahLst/>
              <a:cxnLst/>
              <a:rect l="l" t="t" r="r" b="b"/>
              <a:pathLst>
                <a:path w="7698020" h="2379388">
                  <a:moveTo>
                    <a:pt x="0" y="0"/>
                  </a:moveTo>
                  <a:lnTo>
                    <a:pt x="7698020" y="0"/>
                  </a:lnTo>
                  <a:lnTo>
                    <a:pt x="7698020" y="2379388"/>
                  </a:lnTo>
                  <a:lnTo>
                    <a:pt x="0" y="23793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3" name="TextBox 13"/>
            <p:cNvSpPr txBox="1"/>
            <p:nvPr/>
          </p:nvSpPr>
          <p:spPr>
            <a:xfrm>
              <a:off x="672204" y="600075"/>
              <a:ext cx="6353611" cy="1127509"/>
            </a:xfrm>
            <a:prstGeom prst="rect">
              <a:avLst/>
            </a:prstGeom>
          </p:spPr>
          <p:txBody>
            <a:bodyPr lIns="0" tIns="0" rIns="0" bIns="0" rtlCol="0" anchor="t">
              <a:spAutoFit/>
            </a:bodyPr>
            <a:lstStyle/>
            <a:p>
              <a:pPr algn="ctr">
                <a:lnSpc>
                  <a:spcPts val="3320"/>
                </a:lnSpc>
              </a:pPr>
              <a:r>
                <a:rPr lang="en-US" sz="2371" b="1">
                  <a:solidFill>
                    <a:srgbClr val="05E0E9"/>
                  </a:solidFill>
                  <a:latin typeface="Pattanakarn Expanded Bold"/>
                  <a:ea typeface="Pattanakarn Expanded Bold"/>
                  <a:cs typeface="Pattanakarn Expanded Bold"/>
                  <a:sym typeface="Pattanakarn Expanded Bold"/>
                </a:rPr>
                <a:t>MENCEGAH</a:t>
              </a:r>
            </a:p>
            <a:p>
              <a:pPr algn="ctr">
                <a:lnSpc>
                  <a:spcPts val="3320"/>
                </a:lnSpc>
                <a:spcBef>
                  <a:spcPct val="0"/>
                </a:spcBef>
              </a:pPr>
              <a:r>
                <a:rPr lang="en-US" sz="2371" b="1">
                  <a:solidFill>
                    <a:srgbClr val="05E0E9"/>
                  </a:solidFill>
                  <a:latin typeface="Pattanakarn Expanded Bold"/>
                  <a:ea typeface="Pattanakarn Expanded Bold"/>
                  <a:cs typeface="Pattanakarn Expanded Bold"/>
                  <a:sym typeface="Pattanakarn Expanded Bold"/>
                </a:rPr>
                <a:t> PENCURIAN DATA </a:t>
              </a:r>
            </a:p>
          </p:txBody>
        </p:sp>
      </p:grpSp>
      <p:grpSp>
        <p:nvGrpSpPr>
          <p:cNvPr id="14" name="Group 14"/>
          <p:cNvGrpSpPr/>
          <p:nvPr/>
        </p:nvGrpSpPr>
        <p:grpSpPr>
          <a:xfrm>
            <a:off x="9903822" y="6162317"/>
            <a:ext cx="5773515" cy="1784541"/>
            <a:chOff x="0" y="0"/>
            <a:chExt cx="7698020" cy="2379388"/>
          </a:xfrm>
        </p:grpSpPr>
        <p:sp>
          <p:nvSpPr>
            <p:cNvPr id="15" name="Freeform 15"/>
            <p:cNvSpPr/>
            <p:nvPr/>
          </p:nvSpPr>
          <p:spPr>
            <a:xfrm>
              <a:off x="0" y="0"/>
              <a:ext cx="7698020" cy="2379388"/>
            </a:xfrm>
            <a:custGeom>
              <a:avLst/>
              <a:gdLst/>
              <a:ahLst/>
              <a:cxnLst/>
              <a:rect l="l" t="t" r="r" b="b"/>
              <a:pathLst>
                <a:path w="7698020" h="2379388">
                  <a:moveTo>
                    <a:pt x="0" y="0"/>
                  </a:moveTo>
                  <a:lnTo>
                    <a:pt x="7698020" y="0"/>
                  </a:lnTo>
                  <a:lnTo>
                    <a:pt x="7698020" y="2379388"/>
                  </a:lnTo>
                  <a:lnTo>
                    <a:pt x="0" y="23793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TextBox 16"/>
            <p:cNvSpPr txBox="1"/>
            <p:nvPr/>
          </p:nvSpPr>
          <p:spPr>
            <a:xfrm>
              <a:off x="336102" y="693079"/>
              <a:ext cx="7025815" cy="1127509"/>
            </a:xfrm>
            <a:prstGeom prst="rect">
              <a:avLst/>
            </a:prstGeom>
          </p:spPr>
          <p:txBody>
            <a:bodyPr lIns="0" tIns="0" rIns="0" bIns="0" rtlCol="0" anchor="t">
              <a:spAutoFit/>
            </a:bodyPr>
            <a:lstStyle/>
            <a:p>
              <a:pPr algn="ctr">
                <a:lnSpc>
                  <a:spcPts val="3320"/>
                </a:lnSpc>
                <a:spcBef>
                  <a:spcPct val="0"/>
                </a:spcBef>
              </a:pPr>
              <a:r>
                <a:rPr lang="en-US" sz="2371" b="1">
                  <a:solidFill>
                    <a:srgbClr val="05E0E9"/>
                  </a:solidFill>
                  <a:latin typeface="Pattanakarn Expanded Bold"/>
                  <a:ea typeface="Pattanakarn Expanded Bold"/>
                  <a:cs typeface="Pattanakarn Expanded Bold"/>
                  <a:sym typeface="Pattanakarn Expanded Bold"/>
                </a:rPr>
                <a:t>MENJAMIN KELANGSUNGAN OPERASIONAL BISNIS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TextBox 3"/>
          <p:cNvSpPr txBox="1"/>
          <p:nvPr/>
        </p:nvSpPr>
        <p:spPr>
          <a:xfrm>
            <a:off x="3105913" y="914400"/>
            <a:ext cx="12076175" cy="2072700"/>
          </a:xfrm>
          <a:prstGeom prst="rect">
            <a:avLst/>
          </a:prstGeom>
        </p:spPr>
        <p:txBody>
          <a:bodyPr lIns="0" tIns="0" rIns="0" bIns="0" rtlCol="0" anchor="t">
            <a:spAutoFit/>
          </a:bodyPr>
          <a:lstStyle/>
          <a:p>
            <a:pPr algn="ctr">
              <a:lnSpc>
                <a:spcPts val="8028"/>
              </a:lnSpc>
              <a:spcBef>
                <a:spcPct val="0"/>
              </a:spcBef>
            </a:pPr>
            <a:r>
              <a:rPr lang="en-US" sz="5734" b="1">
                <a:solidFill>
                  <a:srgbClr val="05E0E9"/>
                </a:solidFill>
                <a:latin typeface="Pattanakarn Expanded Bold"/>
                <a:ea typeface="Pattanakarn Expanded Bold"/>
                <a:cs typeface="Pattanakarn Expanded Bold"/>
                <a:sym typeface="Pattanakarn Expanded Bold"/>
              </a:rPr>
              <a:t>ANCAMAN KEAMANAN JARINGAN</a:t>
            </a:r>
          </a:p>
        </p:txBody>
      </p:sp>
      <p:sp>
        <p:nvSpPr>
          <p:cNvPr id="4" name="AutoShape 4"/>
          <p:cNvSpPr/>
          <p:nvPr/>
        </p:nvSpPr>
        <p:spPr>
          <a:xfrm>
            <a:off x="-1589356" y="631444"/>
            <a:ext cx="17852846" cy="0"/>
          </a:xfrm>
          <a:prstGeom prst="line">
            <a:avLst/>
          </a:prstGeom>
          <a:ln w="38100" cap="flat">
            <a:solidFill>
              <a:srgbClr val="FFFFFF"/>
            </a:solidFill>
            <a:prstDash val="solid"/>
            <a:headEnd type="none" w="sm" len="sm"/>
            <a:tailEnd type="none" w="sm" len="sm"/>
          </a:ln>
        </p:spPr>
      </p:sp>
      <p:sp>
        <p:nvSpPr>
          <p:cNvPr id="5" name="AutoShape 5"/>
          <p:cNvSpPr/>
          <p:nvPr/>
        </p:nvSpPr>
        <p:spPr>
          <a:xfrm>
            <a:off x="4796619" y="9678923"/>
            <a:ext cx="15917373" cy="0"/>
          </a:xfrm>
          <a:prstGeom prst="line">
            <a:avLst/>
          </a:prstGeom>
          <a:ln w="38100" cap="flat">
            <a:solidFill>
              <a:srgbClr val="FFFFFF"/>
            </a:solidFill>
            <a:prstDash val="solid"/>
            <a:headEnd type="none" w="sm" len="sm"/>
            <a:tailEnd type="none" w="sm" len="sm"/>
          </a:ln>
        </p:spPr>
      </p:sp>
      <p:sp>
        <p:nvSpPr>
          <p:cNvPr id="6" name="TextBox 6"/>
          <p:cNvSpPr txBox="1"/>
          <p:nvPr/>
        </p:nvSpPr>
        <p:spPr>
          <a:xfrm>
            <a:off x="16420686" y="296119"/>
            <a:ext cx="1186031" cy="604129"/>
          </a:xfrm>
          <a:prstGeom prst="rect">
            <a:avLst/>
          </a:prstGeom>
        </p:spPr>
        <p:txBody>
          <a:bodyPr lIns="0" tIns="0" rIns="0" bIns="0" rtlCol="0" anchor="t">
            <a:spAutoFit/>
          </a:bodyPr>
          <a:lstStyle/>
          <a:p>
            <a:pPr algn="ctr">
              <a:lnSpc>
                <a:spcPts val="4946"/>
              </a:lnSpc>
              <a:spcBef>
                <a:spcPct val="0"/>
              </a:spcBef>
            </a:pPr>
            <a:r>
              <a:rPr lang="en-US" sz="3533">
                <a:solidFill>
                  <a:srgbClr val="FFFFFF"/>
                </a:solidFill>
                <a:latin typeface="Pattanakarn Expanded"/>
                <a:ea typeface="Pattanakarn Expanded"/>
                <a:cs typeface="Pattanakarn Expanded"/>
                <a:sym typeface="Pattanakarn Expanded"/>
              </a:rPr>
              <a:t>04</a:t>
            </a:r>
          </a:p>
        </p:txBody>
      </p:sp>
      <p:sp>
        <p:nvSpPr>
          <p:cNvPr id="7" name="TextBox 7"/>
          <p:cNvSpPr txBox="1"/>
          <p:nvPr/>
        </p:nvSpPr>
        <p:spPr>
          <a:xfrm>
            <a:off x="722001" y="9529318"/>
            <a:ext cx="4074618" cy="299286"/>
          </a:xfrm>
          <a:prstGeom prst="rect">
            <a:avLst/>
          </a:prstGeom>
        </p:spPr>
        <p:txBody>
          <a:bodyPr lIns="0" tIns="0" rIns="0" bIns="0" rtlCol="0" anchor="t">
            <a:spAutoFit/>
          </a:bodyPr>
          <a:lstStyle/>
          <a:p>
            <a:pPr algn="l">
              <a:lnSpc>
                <a:spcPts val="2403"/>
              </a:lnSpc>
              <a:spcBef>
                <a:spcPct val="0"/>
              </a:spcBef>
            </a:pPr>
            <a:r>
              <a:rPr lang="en-US" sz="1717">
                <a:solidFill>
                  <a:srgbClr val="FFFFFF"/>
                </a:solidFill>
                <a:latin typeface="Pattanakarn Expanded"/>
                <a:ea typeface="Pattanakarn Expanded"/>
                <a:cs typeface="Pattanakarn Expanded"/>
                <a:sym typeface="Pattanakarn Expanded"/>
              </a:rPr>
              <a:t>NETWORK SECURITY</a:t>
            </a:r>
          </a:p>
        </p:txBody>
      </p:sp>
      <p:grpSp>
        <p:nvGrpSpPr>
          <p:cNvPr id="8" name="Group 8"/>
          <p:cNvGrpSpPr/>
          <p:nvPr/>
        </p:nvGrpSpPr>
        <p:grpSpPr>
          <a:xfrm>
            <a:off x="1566834" y="3358959"/>
            <a:ext cx="7577166" cy="1784541"/>
            <a:chOff x="0" y="0"/>
            <a:chExt cx="10102888" cy="2379388"/>
          </a:xfrm>
        </p:grpSpPr>
        <p:sp>
          <p:nvSpPr>
            <p:cNvPr id="9" name="Freeform 9"/>
            <p:cNvSpPr/>
            <p:nvPr/>
          </p:nvSpPr>
          <p:spPr>
            <a:xfrm>
              <a:off x="1202434" y="0"/>
              <a:ext cx="7698020" cy="2379388"/>
            </a:xfrm>
            <a:custGeom>
              <a:avLst/>
              <a:gdLst/>
              <a:ahLst/>
              <a:cxnLst/>
              <a:rect l="l" t="t" r="r" b="b"/>
              <a:pathLst>
                <a:path w="7698020" h="2379388">
                  <a:moveTo>
                    <a:pt x="0" y="0"/>
                  </a:moveTo>
                  <a:lnTo>
                    <a:pt x="7698020" y="0"/>
                  </a:lnTo>
                  <a:lnTo>
                    <a:pt x="7698020" y="2379388"/>
                  </a:lnTo>
                  <a:lnTo>
                    <a:pt x="0" y="23793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TextBox 10"/>
            <p:cNvSpPr txBox="1"/>
            <p:nvPr/>
          </p:nvSpPr>
          <p:spPr>
            <a:xfrm>
              <a:off x="0" y="725668"/>
              <a:ext cx="10102888" cy="861377"/>
            </a:xfrm>
            <a:prstGeom prst="rect">
              <a:avLst/>
            </a:prstGeom>
          </p:spPr>
          <p:txBody>
            <a:bodyPr lIns="0" tIns="0" rIns="0" bIns="0" rtlCol="0" anchor="t">
              <a:spAutoFit/>
            </a:bodyPr>
            <a:lstStyle/>
            <a:p>
              <a:pPr algn="ctr">
                <a:lnSpc>
                  <a:spcPts val="5279"/>
                </a:lnSpc>
                <a:spcBef>
                  <a:spcPct val="0"/>
                </a:spcBef>
              </a:pPr>
              <a:r>
                <a:rPr lang="en-US" sz="3771" b="1">
                  <a:solidFill>
                    <a:srgbClr val="05E0E9"/>
                  </a:solidFill>
                  <a:latin typeface="Pattanakarn Expanded Bold"/>
                  <a:ea typeface="Pattanakarn Expanded Bold"/>
                  <a:cs typeface="Pattanakarn Expanded Bold"/>
                  <a:sym typeface="Pattanakarn Expanded Bold"/>
                </a:rPr>
                <a:t>MALWARE</a:t>
              </a:r>
            </a:p>
          </p:txBody>
        </p:sp>
      </p:grpSp>
      <p:sp>
        <p:nvSpPr>
          <p:cNvPr id="11" name="Freeform 11"/>
          <p:cNvSpPr/>
          <p:nvPr/>
        </p:nvSpPr>
        <p:spPr>
          <a:xfrm>
            <a:off x="2468660" y="5835319"/>
            <a:ext cx="5773515" cy="1784541"/>
          </a:xfrm>
          <a:custGeom>
            <a:avLst/>
            <a:gdLst/>
            <a:ahLst/>
            <a:cxnLst/>
            <a:rect l="l" t="t" r="r" b="b"/>
            <a:pathLst>
              <a:path w="5773515" h="1784541">
                <a:moveTo>
                  <a:pt x="0" y="0"/>
                </a:moveTo>
                <a:lnTo>
                  <a:pt x="5773514" y="0"/>
                </a:lnTo>
                <a:lnTo>
                  <a:pt x="5773514" y="1784541"/>
                </a:lnTo>
                <a:lnTo>
                  <a:pt x="0" y="178454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TextBox 12"/>
          <p:cNvSpPr txBox="1"/>
          <p:nvPr/>
        </p:nvSpPr>
        <p:spPr>
          <a:xfrm>
            <a:off x="2972813" y="6273469"/>
            <a:ext cx="4765208" cy="852370"/>
          </a:xfrm>
          <a:prstGeom prst="rect">
            <a:avLst/>
          </a:prstGeom>
        </p:spPr>
        <p:txBody>
          <a:bodyPr lIns="0" tIns="0" rIns="0" bIns="0" rtlCol="0" anchor="t">
            <a:spAutoFit/>
          </a:bodyPr>
          <a:lstStyle/>
          <a:p>
            <a:pPr algn="ctr">
              <a:lnSpc>
                <a:spcPts val="3320"/>
              </a:lnSpc>
              <a:spcBef>
                <a:spcPct val="0"/>
              </a:spcBef>
            </a:pPr>
            <a:r>
              <a:rPr lang="en-US" sz="2371" b="1">
                <a:solidFill>
                  <a:srgbClr val="05E0E9"/>
                </a:solidFill>
                <a:latin typeface="Pattanakarn Expanded Bold"/>
                <a:ea typeface="Pattanakarn Expanded Bold"/>
                <a:cs typeface="Pattanakarn Expanded Bold"/>
                <a:sym typeface="Pattanakarn Expanded Bold"/>
              </a:rPr>
              <a:t>DISTRIBUTED DENIAL OF SERVICE</a:t>
            </a:r>
          </a:p>
        </p:txBody>
      </p:sp>
      <p:sp>
        <p:nvSpPr>
          <p:cNvPr id="13" name="Freeform 13"/>
          <p:cNvSpPr/>
          <p:nvPr/>
        </p:nvSpPr>
        <p:spPr>
          <a:xfrm>
            <a:off x="10489976" y="3358959"/>
            <a:ext cx="5773515" cy="1784541"/>
          </a:xfrm>
          <a:custGeom>
            <a:avLst/>
            <a:gdLst/>
            <a:ahLst/>
            <a:cxnLst/>
            <a:rect l="l" t="t" r="r" b="b"/>
            <a:pathLst>
              <a:path w="5773515" h="1784541">
                <a:moveTo>
                  <a:pt x="0" y="0"/>
                </a:moveTo>
                <a:lnTo>
                  <a:pt x="5773514" y="0"/>
                </a:lnTo>
                <a:lnTo>
                  <a:pt x="5773514" y="1784541"/>
                </a:lnTo>
                <a:lnTo>
                  <a:pt x="0" y="178454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TextBox 14"/>
          <p:cNvSpPr txBox="1"/>
          <p:nvPr/>
        </p:nvSpPr>
        <p:spPr>
          <a:xfrm>
            <a:off x="9543621" y="3886541"/>
            <a:ext cx="7577166" cy="662702"/>
          </a:xfrm>
          <a:prstGeom prst="rect">
            <a:avLst/>
          </a:prstGeom>
        </p:spPr>
        <p:txBody>
          <a:bodyPr lIns="0" tIns="0" rIns="0" bIns="0" rtlCol="0" anchor="t">
            <a:spAutoFit/>
          </a:bodyPr>
          <a:lstStyle/>
          <a:p>
            <a:pPr algn="ctr">
              <a:lnSpc>
                <a:spcPts val="5279"/>
              </a:lnSpc>
              <a:spcBef>
                <a:spcPct val="0"/>
              </a:spcBef>
            </a:pPr>
            <a:r>
              <a:rPr lang="en-US" sz="3771" b="1">
                <a:solidFill>
                  <a:srgbClr val="05E0E9"/>
                </a:solidFill>
                <a:latin typeface="Pattanakarn Expanded Bold"/>
                <a:ea typeface="Pattanakarn Expanded Bold"/>
                <a:cs typeface="Pattanakarn Expanded Bold"/>
                <a:sym typeface="Pattanakarn Expanded Bold"/>
              </a:rPr>
              <a:t>PHISHING</a:t>
            </a:r>
          </a:p>
        </p:txBody>
      </p:sp>
      <p:sp>
        <p:nvSpPr>
          <p:cNvPr id="15" name="Freeform 15"/>
          <p:cNvSpPr/>
          <p:nvPr/>
        </p:nvSpPr>
        <p:spPr>
          <a:xfrm>
            <a:off x="10489976" y="5835319"/>
            <a:ext cx="5773515" cy="1784541"/>
          </a:xfrm>
          <a:custGeom>
            <a:avLst/>
            <a:gdLst/>
            <a:ahLst/>
            <a:cxnLst/>
            <a:rect l="l" t="t" r="r" b="b"/>
            <a:pathLst>
              <a:path w="5773515" h="1784541">
                <a:moveTo>
                  <a:pt x="0" y="0"/>
                </a:moveTo>
                <a:lnTo>
                  <a:pt x="5773514" y="0"/>
                </a:lnTo>
                <a:lnTo>
                  <a:pt x="5773514" y="1784541"/>
                </a:lnTo>
                <a:lnTo>
                  <a:pt x="0" y="178454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TextBox 16"/>
          <p:cNvSpPr txBox="1"/>
          <p:nvPr/>
        </p:nvSpPr>
        <p:spPr>
          <a:xfrm>
            <a:off x="10262772" y="6416432"/>
            <a:ext cx="6176965" cy="549211"/>
          </a:xfrm>
          <a:prstGeom prst="rect">
            <a:avLst/>
          </a:prstGeom>
        </p:spPr>
        <p:txBody>
          <a:bodyPr lIns="0" tIns="0" rIns="0" bIns="0" rtlCol="0" anchor="t">
            <a:spAutoFit/>
          </a:bodyPr>
          <a:lstStyle/>
          <a:p>
            <a:pPr algn="ctr">
              <a:lnSpc>
                <a:spcPts val="4304"/>
              </a:lnSpc>
              <a:spcBef>
                <a:spcPct val="0"/>
              </a:spcBef>
            </a:pPr>
            <a:r>
              <a:rPr lang="en-US" sz="3074" b="1">
                <a:solidFill>
                  <a:srgbClr val="05E0E9"/>
                </a:solidFill>
                <a:latin typeface="Pattanakarn Expanded Bold"/>
                <a:ea typeface="Pattanakarn Expanded Bold"/>
                <a:cs typeface="Pattanakarn Expanded Bold"/>
                <a:sym typeface="Pattanakarn Expanded Bold"/>
              </a:rPr>
              <a:t>MAN IN THE MIDDLE</a:t>
            </a:r>
          </a:p>
        </p:txBody>
      </p:sp>
    </p:spTree>
  </p:cSld>
  <p:clrMapOvr>
    <a:masterClrMapping/>
  </p:clrMapOvr>
  <p:transition>
    <p:cover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a:off x="-1589356" y="631444"/>
            <a:ext cx="17852846" cy="0"/>
          </a:xfrm>
          <a:prstGeom prst="line">
            <a:avLst/>
          </a:prstGeom>
          <a:ln w="38100" cap="flat">
            <a:solidFill>
              <a:srgbClr val="FFFFFF"/>
            </a:solidFill>
            <a:prstDash val="solid"/>
            <a:headEnd type="none" w="sm" len="sm"/>
            <a:tailEnd type="none" w="sm" len="sm"/>
          </a:ln>
        </p:spPr>
      </p:sp>
      <p:sp>
        <p:nvSpPr>
          <p:cNvPr id="4" name="AutoShape 4"/>
          <p:cNvSpPr/>
          <p:nvPr/>
        </p:nvSpPr>
        <p:spPr>
          <a:xfrm flipV="1">
            <a:off x="4160564" y="9678923"/>
            <a:ext cx="16553428" cy="19087"/>
          </a:xfrm>
          <a:prstGeom prst="line">
            <a:avLst/>
          </a:prstGeom>
          <a:ln w="38100" cap="flat">
            <a:solidFill>
              <a:srgbClr val="FFFFFF"/>
            </a:solidFill>
            <a:prstDash val="solid"/>
            <a:headEnd type="none" w="sm" len="sm"/>
            <a:tailEnd type="none" w="sm" len="sm"/>
          </a:ln>
        </p:spPr>
      </p:sp>
      <p:sp>
        <p:nvSpPr>
          <p:cNvPr id="5" name="TextBox 5"/>
          <p:cNvSpPr txBox="1"/>
          <p:nvPr/>
        </p:nvSpPr>
        <p:spPr>
          <a:xfrm>
            <a:off x="16420686" y="296119"/>
            <a:ext cx="1186031" cy="603976"/>
          </a:xfrm>
          <a:prstGeom prst="rect">
            <a:avLst/>
          </a:prstGeom>
        </p:spPr>
        <p:txBody>
          <a:bodyPr lIns="0" tIns="0" rIns="0" bIns="0" rtlCol="0" anchor="t">
            <a:spAutoFit/>
          </a:bodyPr>
          <a:lstStyle/>
          <a:p>
            <a:pPr algn="ctr">
              <a:lnSpc>
                <a:spcPts val="4946"/>
              </a:lnSpc>
              <a:spcBef>
                <a:spcPct val="0"/>
              </a:spcBef>
            </a:pPr>
            <a:r>
              <a:rPr lang="en-US" sz="3533">
                <a:solidFill>
                  <a:srgbClr val="FFFFFF"/>
                </a:solidFill>
                <a:latin typeface="Pattanakarn Expanded"/>
                <a:ea typeface="Pattanakarn Expanded"/>
                <a:cs typeface="Pattanakarn Expanded"/>
                <a:sym typeface="Pattanakarn Expanded"/>
              </a:rPr>
              <a:t>04</a:t>
            </a:r>
          </a:p>
        </p:txBody>
      </p:sp>
      <p:sp>
        <p:nvSpPr>
          <p:cNvPr id="6" name="TextBox 6"/>
          <p:cNvSpPr txBox="1"/>
          <p:nvPr/>
        </p:nvSpPr>
        <p:spPr>
          <a:xfrm>
            <a:off x="722243" y="9529318"/>
            <a:ext cx="3438321" cy="299286"/>
          </a:xfrm>
          <a:prstGeom prst="rect">
            <a:avLst/>
          </a:prstGeom>
        </p:spPr>
        <p:txBody>
          <a:bodyPr lIns="0" tIns="0" rIns="0" bIns="0" rtlCol="0" anchor="t">
            <a:spAutoFit/>
          </a:bodyPr>
          <a:lstStyle/>
          <a:p>
            <a:pPr algn="l">
              <a:lnSpc>
                <a:spcPts val="2403"/>
              </a:lnSpc>
              <a:spcBef>
                <a:spcPct val="0"/>
              </a:spcBef>
            </a:pPr>
            <a:r>
              <a:rPr lang="en-US" sz="1717">
                <a:solidFill>
                  <a:srgbClr val="FFFFFF"/>
                </a:solidFill>
                <a:latin typeface="Pattanakarn Expanded"/>
                <a:ea typeface="Pattanakarn Expanded"/>
                <a:cs typeface="Pattanakarn Expanded"/>
                <a:sym typeface="Pattanakarn Expanded"/>
              </a:rPr>
              <a:t>TEKNIK KEAMANAN DATA</a:t>
            </a:r>
          </a:p>
        </p:txBody>
      </p:sp>
      <p:sp>
        <p:nvSpPr>
          <p:cNvPr id="7" name="TextBox 7"/>
          <p:cNvSpPr txBox="1"/>
          <p:nvPr/>
        </p:nvSpPr>
        <p:spPr>
          <a:xfrm>
            <a:off x="2265990" y="1004728"/>
            <a:ext cx="13756020" cy="1025922"/>
          </a:xfrm>
          <a:prstGeom prst="rect">
            <a:avLst/>
          </a:prstGeom>
        </p:spPr>
        <p:txBody>
          <a:bodyPr lIns="0" tIns="0" rIns="0" bIns="0" rtlCol="0" anchor="t">
            <a:spAutoFit/>
          </a:bodyPr>
          <a:lstStyle/>
          <a:p>
            <a:pPr algn="ctr">
              <a:lnSpc>
                <a:spcPts val="8028"/>
              </a:lnSpc>
              <a:spcBef>
                <a:spcPct val="0"/>
              </a:spcBef>
            </a:pPr>
            <a:r>
              <a:rPr lang="en-US" sz="5734" b="1" dirty="0">
                <a:solidFill>
                  <a:srgbClr val="05E0E9"/>
                </a:solidFill>
                <a:latin typeface="Pattanakarn Expanded Bold"/>
                <a:ea typeface="Pattanakarn Expanded Bold"/>
                <a:cs typeface="Pattanakarn Expanded Bold"/>
                <a:sym typeface="Pattanakarn Expanded Bold"/>
              </a:rPr>
              <a:t>MALWARE</a:t>
            </a:r>
          </a:p>
        </p:txBody>
      </p:sp>
      <p:sp>
        <p:nvSpPr>
          <p:cNvPr id="8" name="TextBox 8"/>
          <p:cNvSpPr txBox="1"/>
          <p:nvPr/>
        </p:nvSpPr>
        <p:spPr>
          <a:xfrm>
            <a:off x="2265990" y="3015711"/>
            <a:ext cx="13245367" cy="5390139"/>
          </a:xfrm>
          <a:prstGeom prst="rect">
            <a:avLst/>
          </a:prstGeom>
        </p:spPr>
        <p:txBody>
          <a:bodyPr lIns="0" tIns="0" rIns="0" bIns="0" rtlCol="0" anchor="t">
            <a:spAutoFit/>
          </a:bodyPr>
          <a:lstStyle/>
          <a:p>
            <a:pPr algn="l">
              <a:lnSpc>
                <a:spcPts val="5334"/>
              </a:lnSpc>
              <a:spcBef>
                <a:spcPct val="0"/>
              </a:spcBef>
            </a:pPr>
            <a:r>
              <a:rPr lang="en-US" sz="3810" b="1">
                <a:solidFill>
                  <a:srgbClr val="FFFFFF"/>
                </a:solidFill>
                <a:latin typeface="Nunito Sans Bold"/>
                <a:ea typeface="Nunito Sans Bold"/>
                <a:cs typeface="Nunito Sans Bold"/>
                <a:sym typeface="Nunito Sans Bold"/>
              </a:rPr>
              <a:t>MALLWARE ADALAH PERANGKAT LUNAK YANG SENGAJA DIBUAT UNTUK MERUSAK, MENGAKSES, ATAU MENGENDALIKAN SISTEM KOMPUTER, JARINGAN, ATAU PERANGKAT LAINNYA TANPA IZIN DARI PEMILIKNYA. MALWARE DAPAT MENYEBABKAN KERUSAKAN PADA SISTEM, MENCURI INFORMASI PRIBADI, ATAU MENGAKSES DATA SECARA TIDAK SAH.</a:t>
            </a:r>
          </a:p>
        </p:txBody>
      </p:sp>
    </p:spTree>
  </p:cSld>
  <p:clrMapOvr>
    <a:masterClrMapping/>
  </p:clrMapOvr>
  <p:transition>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a:off x="-1589356" y="631444"/>
            <a:ext cx="17852846" cy="0"/>
          </a:xfrm>
          <a:prstGeom prst="line">
            <a:avLst/>
          </a:prstGeom>
          <a:ln w="38100" cap="flat">
            <a:solidFill>
              <a:srgbClr val="FFFFFF"/>
            </a:solidFill>
            <a:prstDash val="solid"/>
            <a:headEnd type="none" w="sm" len="sm"/>
            <a:tailEnd type="none" w="sm" len="sm"/>
          </a:ln>
        </p:spPr>
      </p:sp>
      <p:sp>
        <p:nvSpPr>
          <p:cNvPr id="4" name="AutoShape 4"/>
          <p:cNvSpPr/>
          <p:nvPr/>
        </p:nvSpPr>
        <p:spPr>
          <a:xfrm flipV="1">
            <a:off x="4160564" y="9678923"/>
            <a:ext cx="16553428" cy="19087"/>
          </a:xfrm>
          <a:prstGeom prst="line">
            <a:avLst/>
          </a:prstGeom>
          <a:ln w="38100" cap="flat">
            <a:solidFill>
              <a:srgbClr val="FFFFFF"/>
            </a:solidFill>
            <a:prstDash val="solid"/>
            <a:headEnd type="none" w="sm" len="sm"/>
            <a:tailEnd type="none" w="sm" len="sm"/>
          </a:ln>
        </p:spPr>
      </p:sp>
      <p:sp>
        <p:nvSpPr>
          <p:cNvPr id="5" name="TextBox 5"/>
          <p:cNvSpPr txBox="1"/>
          <p:nvPr/>
        </p:nvSpPr>
        <p:spPr>
          <a:xfrm>
            <a:off x="16420686" y="296119"/>
            <a:ext cx="1186031" cy="603976"/>
          </a:xfrm>
          <a:prstGeom prst="rect">
            <a:avLst/>
          </a:prstGeom>
        </p:spPr>
        <p:txBody>
          <a:bodyPr lIns="0" tIns="0" rIns="0" bIns="0" rtlCol="0" anchor="t">
            <a:spAutoFit/>
          </a:bodyPr>
          <a:lstStyle/>
          <a:p>
            <a:pPr algn="ctr">
              <a:lnSpc>
                <a:spcPts val="4946"/>
              </a:lnSpc>
              <a:spcBef>
                <a:spcPct val="0"/>
              </a:spcBef>
            </a:pPr>
            <a:r>
              <a:rPr lang="en-US" sz="3533">
                <a:solidFill>
                  <a:srgbClr val="FFFFFF"/>
                </a:solidFill>
                <a:latin typeface="Pattanakarn Expanded"/>
                <a:ea typeface="Pattanakarn Expanded"/>
                <a:cs typeface="Pattanakarn Expanded"/>
                <a:sym typeface="Pattanakarn Expanded"/>
              </a:rPr>
              <a:t>04</a:t>
            </a:r>
          </a:p>
        </p:txBody>
      </p:sp>
      <p:sp>
        <p:nvSpPr>
          <p:cNvPr id="6" name="TextBox 6"/>
          <p:cNvSpPr txBox="1"/>
          <p:nvPr/>
        </p:nvSpPr>
        <p:spPr>
          <a:xfrm>
            <a:off x="722243" y="9529318"/>
            <a:ext cx="3438321" cy="299286"/>
          </a:xfrm>
          <a:prstGeom prst="rect">
            <a:avLst/>
          </a:prstGeom>
        </p:spPr>
        <p:txBody>
          <a:bodyPr lIns="0" tIns="0" rIns="0" bIns="0" rtlCol="0" anchor="t">
            <a:spAutoFit/>
          </a:bodyPr>
          <a:lstStyle/>
          <a:p>
            <a:pPr algn="l">
              <a:lnSpc>
                <a:spcPts val="2403"/>
              </a:lnSpc>
              <a:spcBef>
                <a:spcPct val="0"/>
              </a:spcBef>
            </a:pPr>
            <a:r>
              <a:rPr lang="en-US" sz="1717">
                <a:solidFill>
                  <a:srgbClr val="FFFFFF"/>
                </a:solidFill>
                <a:latin typeface="Pattanakarn Expanded"/>
                <a:ea typeface="Pattanakarn Expanded"/>
                <a:cs typeface="Pattanakarn Expanded"/>
                <a:sym typeface="Pattanakarn Expanded"/>
              </a:rPr>
              <a:t>TEKNIK KEAMANAN DATA</a:t>
            </a:r>
          </a:p>
        </p:txBody>
      </p:sp>
      <p:sp>
        <p:nvSpPr>
          <p:cNvPr id="7" name="TextBox 7"/>
          <p:cNvSpPr txBox="1"/>
          <p:nvPr/>
        </p:nvSpPr>
        <p:spPr>
          <a:xfrm>
            <a:off x="2265990" y="1004728"/>
            <a:ext cx="13756020" cy="1014419"/>
          </a:xfrm>
          <a:prstGeom prst="rect">
            <a:avLst/>
          </a:prstGeom>
        </p:spPr>
        <p:txBody>
          <a:bodyPr lIns="0" tIns="0" rIns="0" bIns="0" rtlCol="0" anchor="t">
            <a:spAutoFit/>
          </a:bodyPr>
          <a:lstStyle/>
          <a:p>
            <a:pPr algn="ctr">
              <a:lnSpc>
                <a:spcPts val="8028"/>
              </a:lnSpc>
              <a:spcBef>
                <a:spcPct val="0"/>
              </a:spcBef>
            </a:pPr>
            <a:r>
              <a:rPr lang="en-US" sz="5734" b="1">
                <a:solidFill>
                  <a:srgbClr val="05E0E9"/>
                </a:solidFill>
                <a:latin typeface="Pattanakarn Expanded Bold"/>
                <a:ea typeface="Pattanakarn Expanded Bold"/>
                <a:cs typeface="Pattanakarn Expanded Bold"/>
                <a:sym typeface="Pattanakarn Expanded Bold"/>
              </a:rPr>
              <a:t>PHISING</a:t>
            </a:r>
          </a:p>
        </p:txBody>
      </p:sp>
      <p:sp>
        <p:nvSpPr>
          <p:cNvPr id="8" name="TextBox 8"/>
          <p:cNvSpPr txBox="1"/>
          <p:nvPr/>
        </p:nvSpPr>
        <p:spPr>
          <a:xfrm>
            <a:off x="1264903" y="2979304"/>
            <a:ext cx="15994397" cy="4442230"/>
          </a:xfrm>
          <a:prstGeom prst="rect">
            <a:avLst/>
          </a:prstGeom>
        </p:spPr>
        <p:txBody>
          <a:bodyPr lIns="0" tIns="0" rIns="0" bIns="0" rtlCol="0" anchor="t">
            <a:spAutoFit/>
          </a:bodyPr>
          <a:lstStyle/>
          <a:p>
            <a:pPr algn="l">
              <a:lnSpc>
                <a:spcPts val="5039"/>
              </a:lnSpc>
              <a:spcBef>
                <a:spcPct val="0"/>
              </a:spcBef>
            </a:pPr>
            <a:r>
              <a:rPr lang="en-US" sz="3599" b="1">
                <a:solidFill>
                  <a:srgbClr val="FFFFFF"/>
                </a:solidFill>
                <a:latin typeface="Nunito Sans Bold"/>
                <a:ea typeface="Nunito Sans Bold"/>
                <a:cs typeface="Nunito Sans Bold"/>
                <a:sym typeface="Nunito Sans Bold"/>
              </a:rPr>
              <a:t>PHISHING ADALAH JENIS SERANGAN SIBER DI MANA PENYERANG MENCOBA UNTUK MENIPU KORBAN AGAR MEMBERIKAN INFORMASI SENSITIF, SEPERTI KATA SANDI, NOMOR KARTU KREDIT, ATAU DATA PRIBADI LAINNYA, DENGAN CARA MENYAMAR SEBAGAI ENTITAS ATAU ORGANISASI YANG SAH. PHISHING SERING KALI DILAKUKAN MELALUI EMAIL, PESAN TEKS, ATAU SITUS WEB PALSU YANG TERLIHAT SANGAT MIRIP DENGAN YANG ASLI.</a:t>
            </a:r>
          </a:p>
        </p:txBody>
      </p:sp>
    </p:spTree>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a:off x="-1589356" y="631444"/>
            <a:ext cx="17852846" cy="0"/>
          </a:xfrm>
          <a:prstGeom prst="line">
            <a:avLst/>
          </a:prstGeom>
          <a:ln w="38100" cap="flat">
            <a:solidFill>
              <a:srgbClr val="FFFFFF"/>
            </a:solidFill>
            <a:prstDash val="solid"/>
            <a:headEnd type="none" w="sm" len="sm"/>
            <a:tailEnd type="none" w="sm" len="sm"/>
          </a:ln>
        </p:spPr>
      </p:sp>
      <p:sp>
        <p:nvSpPr>
          <p:cNvPr id="4" name="AutoShape 4"/>
          <p:cNvSpPr/>
          <p:nvPr/>
        </p:nvSpPr>
        <p:spPr>
          <a:xfrm flipV="1">
            <a:off x="4160564" y="9678923"/>
            <a:ext cx="16553428" cy="19087"/>
          </a:xfrm>
          <a:prstGeom prst="line">
            <a:avLst/>
          </a:prstGeom>
          <a:ln w="38100" cap="flat">
            <a:solidFill>
              <a:srgbClr val="FFFFFF"/>
            </a:solidFill>
            <a:prstDash val="solid"/>
            <a:headEnd type="none" w="sm" len="sm"/>
            <a:tailEnd type="none" w="sm" len="sm"/>
          </a:ln>
        </p:spPr>
      </p:sp>
      <p:sp>
        <p:nvSpPr>
          <p:cNvPr id="5" name="TextBox 5"/>
          <p:cNvSpPr txBox="1"/>
          <p:nvPr/>
        </p:nvSpPr>
        <p:spPr>
          <a:xfrm>
            <a:off x="16420686" y="296119"/>
            <a:ext cx="1186031" cy="603976"/>
          </a:xfrm>
          <a:prstGeom prst="rect">
            <a:avLst/>
          </a:prstGeom>
        </p:spPr>
        <p:txBody>
          <a:bodyPr lIns="0" tIns="0" rIns="0" bIns="0" rtlCol="0" anchor="t">
            <a:spAutoFit/>
          </a:bodyPr>
          <a:lstStyle/>
          <a:p>
            <a:pPr algn="ctr">
              <a:lnSpc>
                <a:spcPts val="4946"/>
              </a:lnSpc>
              <a:spcBef>
                <a:spcPct val="0"/>
              </a:spcBef>
            </a:pPr>
            <a:r>
              <a:rPr lang="en-US" sz="3533">
                <a:solidFill>
                  <a:srgbClr val="FFFFFF"/>
                </a:solidFill>
                <a:latin typeface="Pattanakarn Expanded"/>
                <a:ea typeface="Pattanakarn Expanded"/>
                <a:cs typeface="Pattanakarn Expanded"/>
                <a:sym typeface="Pattanakarn Expanded"/>
              </a:rPr>
              <a:t>04</a:t>
            </a:r>
          </a:p>
        </p:txBody>
      </p:sp>
      <p:sp>
        <p:nvSpPr>
          <p:cNvPr id="6" name="TextBox 6"/>
          <p:cNvSpPr txBox="1"/>
          <p:nvPr/>
        </p:nvSpPr>
        <p:spPr>
          <a:xfrm>
            <a:off x="722243" y="9529318"/>
            <a:ext cx="3438321" cy="299286"/>
          </a:xfrm>
          <a:prstGeom prst="rect">
            <a:avLst/>
          </a:prstGeom>
        </p:spPr>
        <p:txBody>
          <a:bodyPr lIns="0" tIns="0" rIns="0" bIns="0" rtlCol="0" anchor="t">
            <a:spAutoFit/>
          </a:bodyPr>
          <a:lstStyle/>
          <a:p>
            <a:pPr algn="l">
              <a:lnSpc>
                <a:spcPts val="2403"/>
              </a:lnSpc>
              <a:spcBef>
                <a:spcPct val="0"/>
              </a:spcBef>
            </a:pPr>
            <a:r>
              <a:rPr lang="en-US" sz="1717">
                <a:solidFill>
                  <a:srgbClr val="FFFFFF"/>
                </a:solidFill>
                <a:latin typeface="Pattanakarn Expanded"/>
                <a:ea typeface="Pattanakarn Expanded"/>
                <a:cs typeface="Pattanakarn Expanded"/>
                <a:sym typeface="Pattanakarn Expanded"/>
              </a:rPr>
              <a:t>TEKNIK KEAMANAN DATA</a:t>
            </a:r>
          </a:p>
        </p:txBody>
      </p:sp>
      <p:sp>
        <p:nvSpPr>
          <p:cNvPr id="7" name="TextBox 7"/>
          <p:cNvSpPr txBox="1"/>
          <p:nvPr/>
        </p:nvSpPr>
        <p:spPr>
          <a:xfrm>
            <a:off x="2890145" y="286594"/>
            <a:ext cx="10513863" cy="3113570"/>
          </a:xfrm>
          <a:prstGeom prst="rect">
            <a:avLst/>
          </a:prstGeom>
        </p:spPr>
        <p:txBody>
          <a:bodyPr lIns="0" tIns="0" rIns="0" bIns="0" rtlCol="0" anchor="t">
            <a:spAutoFit/>
          </a:bodyPr>
          <a:lstStyle/>
          <a:p>
            <a:pPr algn="ctr">
              <a:lnSpc>
                <a:spcPts val="6136"/>
              </a:lnSpc>
            </a:pPr>
            <a:endParaRPr/>
          </a:p>
          <a:p>
            <a:pPr algn="ctr">
              <a:lnSpc>
                <a:spcPts val="6136"/>
              </a:lnSpc>
            </a:pPr>
            <a:r>
              <a:rPr lang="en-US" sz="4383" b="1">
                <a:solidFill>
                  <a:srgbClr val="05E0E9"/>
                </a:solidFill>
                <a:latin typeface="Pattanakarn Expanded Bold"/>
                <a:ea typeface="Pattanakarn Expanded Bold"/>
                <a:cs typeface="Pattanakarn Expanded Bold"/>
                <a:sym typeface="Pattanakarn Expanded Bold"/>
              </a:rPr>
              <a:t>Distributed Denial of Service (DDoS)</a:t>
            </a:r>
          </a:p>
          <a:p>
            <a:pPr algn="ctr">
              <a:lnSpc>
                <a:spcPts val="6136"/>
              </a:lnSpc>
              <a:spcBef>
                <a:spcPct val="0"/>
              </a:spcBef>
            </a:pPr>
            <a:endParaRPr lang="en-US" sz="4383" b="1">
              <a:solidFill>
                <a:srgbClr val="05E0E9"/>
              </a:solidFill>
              <a:latin typeface="Pattanakarn Expanded Bold"/>
              <a:ea typeface="Pattanakarn Expanded Bold"/>
              <a:cs typeface="Pattanakarn Expanded Bold"/>
              <a:sym typeface="Pattanakarn Expanded Bold"/>
            </a:endParaRPr>
          </a:p>
        </p:txBody>
      </p:sp>
      <p:sp>
        <p:nvSpPr>
          <p:cNvPr id="8" name="TextBox 8"/>
          <p:cNvSpPr txBox="1"/>
          <p:nvPr/>
        </p:nvSpPr>
        <p:spPr>
          <a:xfrm>
            <a:off x="1264903" y="3114425"/>
            <a:ext cx="15994397" cy="492125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Nunito Sans Bold"/>
                <a:ea typeface="Nunito Sans Bold"/>
                <a:cs typeface="Nunito Sans Bold"/>
                <a:sym typeface="Nunito Sans Bold"/>
              </a:rPr>
              <a:t>JENIS SERANGAN SIBER YANG BERTUJUAN UNTUK MEMBUAT LAYANAN ATAU SITUS WEB TIDAK DAPAT DIAKSES OLEH PENGGUNA YANG SAH DENGAN CARA MEMBANJIRI SERVER ATAU JARINGAN TARGET DENGAN LALU LINTAS DATA YANG SANGAT TINGGI. SERANGAN INI DILAKUKAN DENGAN MEMANFAATKAN BANYAK PERANGKAT YANG TERINFEKSI (DIKENAL SEBAGAI BOTNET) YANG BEKERJA SAMA UNTUK MENGIRIMKAN PERMINTAAN ATAU DATA SECARA MASSAL.</a:t>
            </a:r>
          </a:p>
        </p:txBody>
      </p:sp>
    </p:spTree>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a:off x="-1589356" y="631444"/>
            <a:ext cx="17852846" cy="0"/>
          </a:xfrm>
          <a:prstGeom prst="line">
            <a:avLst/>
          </a:prstGeom>
          <a:ln w="38100" cap="flat">
            <a:solidFill>
              <a:srgbClr val="FFFFFF"/>
            </a:solidFill>
            <a:prstDash val="solid"/>
            <a:headEnd type="none" w="sm" len="sm"/>
            <a:tailEnd type="none" w="sm" len="sm"/>
          </a:ln>
        </p:spPr>
      </p:sp>
      <p:sp>
        <p:nvSpPr>
          <p:cNvPr id="4" name="AutoShape 4"/>
          <p:cNvSpPr/>
          <p:nvPr/>
        </p:nvSpPr>
        <p:spPr>
          <a:xfrm flipV="1">
            <a:off x="4160564" y="9678923"/>
            <a:ext cx="16553428" cy="19087"/>
          </a:xfrm>
          <a:prstGeom prst="line">
            <a:avLst/>
          </a:prstGeom>
          <a:ln w="38100" cap="flat">
            <a:solidFill>
              <a:srgbClr val="FFFFFF"/>
            </a:solidFill>
            <a:prstDash val="solid"/>
            <a:headEnd type="none" w="sm" len="sm"/>
            <a:tailEnd type="none" w="sm" len="sm"/>
          </a:ln>
        </p:spPr>
      </p:sp>
      <p:sp>
        <p:nvSpPr>
          <p:cNvPr id="5" name="TextBox 5"/>
          <p:cNvSpPr txBox="1"/>
          <p:nvPr/>
        </p:nvSpPr>
        <p:spPr>
          <a:xfrm>
            <a:off x="16420686" y="296119"/>
            <a:ext cx="1186031" cy="603976"/>
          </a:xfrm>
          <a:prstGeom prst="rect">
            <a:avLst/>
          </a:prstGeom>
        </p:spPr>
        <p:txBody>
          <a:bodyPr lIns="0" tIns="0" rIns="0" bIns="0" rtlCol="0" anchor="t">
            <a:spAutoFit/>
          </a:bodyPr>
          <a:lstStyle/>
          <a:p>
            <a:pPr algn="ctr">
              <a:lnSpc>
                <a:spcPts val="4946"/>
              </a:lnSpc>
              <a:spcBef>
                <a:spcPct val="0"/>
              </a:spcBef>
            </a:pPr>
            <a:r>
              <a:rPr lang="en-US" sz="3533">
                <a:solidFill>
                  <a:srgbClr val="FFFFFF"/>
                </a:solidFill>
                <a:latin typeface="Pattanakarn Expanded"/>
                <a:ea typeface="Pattanakarn Expanded"/>
                <a:cs typeface="Pattanakarn Expanded"/>
                <a:sym typeface="Pattanakarn Expanded"/>
              </a:rPr>
              <a:t>04</a:t>
            </a:r>
          </a:p>
        </p:txBody>
      </p:sp>
      <p:sp>
        <p:nvSpPr>
          <p:cNvPr id="6" name="TextBox 6"/>
          <p:cNvSpPr txBox="1"/>
          <p:nvPr/>
        </p:nvSpPr>
        <p:spPr>
          <a:xfrm>
            <a:off x="722243" y="9529318"/>
            <a:ext cx="3438321" cy="299286"/>
          </a:xfrm>
          <a:prstGeom prst="rect">
            <a:avLst/>
          </a:prstGeom>
        </p:spPr>
        <p:txBody>
          <a:bodyPr lIns="0" tIns="0" rIns="0" bIns="0" rtlCol="0" anchor="t">
            <a:spAutoFit/>
          </a:bodyPr>
          <a:lstStyle/>
          <a:p>
            <a:pPr algn="l">
              <a:lnSpc>
                <a:spcPts val="2403"/>
              </a:lnSpc>
              <a:spcBef>
                <a:spcPct val="0"/>
              </a:spcBef>
            </a:pPr>
            <a:r>
              <a:rPr lang="en-US" sz="1717">
                <a:solidFill>
                  <a:srgbClr val="FFFFFF"/>
                </a:solidFill>
                <a:latin typeface="Pattanakarn Expanded"/>
                <a:ea typeface="Pattanakarn Expanded"/>
                <a:cs typeface="Pattanakarn Expanded"/>
                <a:sym typeface="Pattanakarn Expanded"/>
              </a:rPr>
              <a:t>TEKNIK KEAMANAN DATA</a:t>
            </a:r>
          </a:p>
        </p:txBody>
      </p:sp>
      <p:sp>
        <p:nvSpPr>
          <p:cNvPr id="7" name="TextBox 7"/>
          <p:cNvSpPr txBox="1"/>
          <p:nvPr/>
        </p:nvSpPr>
        <p:spPr>
          <a:xfrm>
            <a:off x="2265990" y="1004728"/>
            <a:ext cx="13756020" cy="1014419"/>
          </a:xfrm>
          <a:prstGeom prst="rect">
            <a:avLst/>
          </a:prstGeom>
        </p:spPr>
        <p:txBody>
          <a:bodyPr lIns="0" tIns="0" rIns="0" bIns="0" rtlCol="0" anchor="t">
            <a:spAutoFit/>
          </a:bodyPr>
          <a:lstStyle/>
          <a:p>
            <a:pPr algn="ctr">
              <a:lnSpc>
                <a:spcPts val="8028"/>
              </a:lnSpc>
              <a:spcBef>
                <a:spcPct val="0"/>
              </a:spcBef>
            </a:pPr>
            <a:r>
              <a:rPr lang="en-US" sz="5734" b="1">
                <a:solidFill>
                  <a:srgbClr val="05E0E9"/>
                </a:solidFill>
                <a:latin typeface="Pattanakarn Expanded Bold"/>
                <a:ea typeface="Pattanakarn Expanded Bold"/>
                <a:cs typeface="Pattanakarn Expanded Bold"/>
                <a:sym typeface="Pattanakarn Expanded Bold"/>
              </a:rPr>
              <a:t>MAN IN THE MIDDLE</a:t>
            </a:r>
          </a:p>
        </p:txBody>
      </p:sp>
      <p:sp>
        <p:nvSpPr>
          <p:cNvPr id="8" name="TextBox 8"/>
          <p:cNvSpPr txBox="1"/>
          <p:nvPr/>
        </p:nvSpPr>
        <p:spPr>
          <a:xfrm>
            <a:off x="1264903" y="3075289"/>
            <a:ext cx="15994397" cy="3469403"/>
          </a:xfrm>
          <a:prstGeom prst="rect">
            <a:avLst/>
          </a:prstGeom>
        </p:spPr>
        <p:txBody>
          <a:bodyPr lIns="0" tIns="0" rIns="0" bIns="0" rtlCol="0" anchor="t">
            <a:spAutoFit/>
          </a:bodyPr>
          <a:lstStyle/>
          <a:p>
            <a:pPr algn="l">
              <a:lnSpc>
                <a:spcPts val="4619"/>
              </a:lnSpc>
              <a:spcBef>
                <a:spcPct val="0"/>
              </a:spcBef>
            </a:pPr>
            <a:r>
              <a:rPr lang="en-US" sz="3299" b="1">
                <a:solidFill>
                  <a:srgbClr val="FFFFFF"/>
                </a:solidFill>
                <a:latin typeface="Nunito Sans Bold"/>
                <a:ea typeface="Nunito Sans Bold"/>
                <a:cs typeface="Nunito Sans Bold"/>
                <a:sym typeface="Nunito Sans Bold"/>
              </a:rPr>
              <a:t>SERANGAN SIBER DI MANA PENYERANG DIAM-DIAM MENYUSUP ATAU BERADA DI ANTARA DUA PIHAK YANG BERKOMUNIKASI, SEPERTI ANTARA PENGGUNA DAN SERVER, UNTUK MENCURI ATAU MENGUBAH DATA YANG DITRANSMISIKAN TANPA SEPENGETAHUAN MEREKA. DALAM SERANGAN MITM, PENYERANG DAPAT MEMANTAU, MENGUBAH, ATAU MENYISIPKAN INFORMASI KE DALAM KOMUNIKASI YANG SEHARUSNYA AMAN.</a:t>
            </a:r>
          </a:p>
        </p:txBody>
      </p:sp>
    </p:spTree>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a:off x="-1589356" y="631444"/>
            <a:ext cx="17852846" cy="0"/>
          </a:xfrm>
          <a:prstGeom prst="line">
            <a:avLst/>
          </a:prstGeom>
          <a:ln w="38100" cap="flat">
            <a:solidFill>
              <a:srgbClr val="FFFFFF"/>
            </a:solidFill>
            <a:prstDash val="solid"/>
            <a:headEnd type="none" w="sm" len="sm"/>
            <a:tailEnd type="none" w="sm" len="sm"/>
          </a:ln>
        </p:spPr>
      </p:sp>
      <p:sp>
        <p:nvSpPr>
          <p:cNvPr id="4" name="AutoShape 4"/>
          <p:cNvSpPr/>
          <p:nvPr/>
        </p:nvSpPr>
        <p:spPr>
          <a:xfrm flipV="1">
            <a:off x="4160564" y="9678923"/>
            <a:ext cx="16553428" cy="19087"/>
          </a:xfrm>
          <a:prstGeom prst="line">
            <a:avLst/>
          </a:prstGeom>
          <a:ln w="38100" cap="flat">
            <a:solidFill>
              <a:srgbClr val="FFFFFF"/>
            </a:solidFill>
            <a:prstDash val="solid"/>
            <a:headEnd type="none" w="sm" len="sm"/>
            <a:tailEnd type="none" w="sm" len="sm"/>
          </a:ln>
        </p:spPr>
      </p:sp>
      <p:sp>
        <p:nvSpPr>
          <p:cNvPr id="5" name="TextBox 5"/>
          <p:cNvSpPr txBox="1"/>
          <p:nvPr/>
        </p:nvSpPr>
        <p:spPr>
          <a:xfrm>
            <a:off x="16420686" y="296119"/>
            <a:ext cx="1186031" cy="603976"/>
          </a:xfrm>
          <a:prstGeom prst="rect">
            <a:avLst/>
          </a:prstGeom>
        </p:spPr>
        <p:txBody>
          <a:bodyPr lIns="0" tIns="0" rIns="0" bIns="0" rtlCol="0" anchor="t">
            <a:spAutoFit/>
          </a:bodyPr>
          <a:lstStyle/>
          <a:p>
            <a:pPr algn="ctr">
              <a:lnSpc>
                <a:spcPts val="4946"/>
              </a:lnSpc>
              <a:spcBef>
                <a:spcPct val="0"/>
              </a:spcBef>
            </a:pPr>
            <a:r>
              <a:rPr lang="en-US" sz="3533">
                <a:solidFill>
                  <a:srgbClr val="FFFFFF"/>
                </a:solidFill>
                <a:latin typeface="Pattanakarn Expanded"/>
                <a:ea typeface="Pattanakarn Expanded"/>
                <a:cs typeface="Pattanakarn Expanded"/>
                <a:sym typeface="Pattanakarn Expanded"/>
              </a:rPr>
              <a:t>04</a:t>
            </a:r>
          </a:p>
        </p:txBody>
      </p:sp>
      <p:sp>
        <p:nvSpPr>
          <p:cNvPr id="6" name="TextBox 6"/>
          <p:cNvSpPr txBox="1"/>
          <p:nvPr/>
        </p:nvSpPr>
        <p:spPr>
          <a:xfrm>
            <a:off x="722243" y="9529318"/>
            <a:ext cx="3438321" cy="299286"/>
          </a:xfrm>
          <a:prstGeom prst="rect">
            <a:avLst/>
          </a:prstGeom>
        </p:spPr>
        <p:txBody>
          <a:bodyPr lIns="0" tIns="0" rIns="0" bIns="0" rtlCol="0" anchor="t">
            <a:spAutoFit/>
          </a:bodyPr>
          <a:lstStyle/>
          <a:p>
            <a:pPr algn="l">
              <a:lnSpc>
                <a:spcPts val="2403"/>
              </a:lnSpc>
              <a:spcBef>
                <a:spcPct val="0"/>
              </a:spcBef>
            </a:pPr>
            <a:r>
              <a:rPr lang="en-US" sz="1717">
                <a:solidFill>
                  <a:srgbClr val="FFFFFF"/>
                </a:solidFill>
                <a:latin typeface="Pattanakarn Expanded"/>
                <a:ea typeface="Pattanakarn Expanded"/>
                <a:cs typeface="Pattanakarn Expanded"/>
                <a:sym typeface="Pattanakarn Expanded"/>
              </a:rPr>
              <a:t>TEKNIK KEAMANAN DATA</a:t>
            </a:r>
          </a:p>
        </p:txBody>
      </p:sp>
      <p:sp>
        <p:nvSpPr>
          <p:cNvPr id="7" name="TextBox 7"/>
          <p:cNvSpPr txBox="1"/>
          <p:nvPr/>
        </p:nvSpPr>
        <p:spPr>
          <a:xfrm>
            <a:off x="2265990" y="1004728"/>
            <a:ext cx="13756020" cy="1011146"/>
          </a:xfrm>
          <a:prstGeom prst="rect">
            <a:avLst/>
          </a:prstGeom>
        </p:spPr>
        <p:txBody>
          <a:bodyPr lIns="0" tIns="0" rIns="0" bIns="0" rtlCol="0" anchor="t">
            <a:spAutoFit/>
          </a:bodyPr>
          <a:lstStyle/>
          <a:p>
            <a:pPr algn="ctr">
              <a:lnSpc>
                <a:spcPts val="8028"/>
              </a:lnSpc>
              <a:spcBef>
                <a:spcPct val="0"/>
              </a:spcBef>
            </a:pPr>
            <a:r>
              <a:rPr lang="en-US" sz="5734" b="1">
                <a:solidFill>
                  <a:srgbClr val="05E0E9"/>
                </a:solidFill>
                <a:latin typeface="Pattanakarn Expanded Bold"/>
                <a:ea typeface="Pattanakarn Expanded Bold"/>
                <a:cs typeface="Pattanakarn Expanded Bold"/>
                <a:sym typeface="Pattanakarn Expanded Bold"/>
              </a:rPr>
              <a:t>TEKNIK KEAMANAN DATA</a:t>
            </a:r>
          </a:p>
        </p:txBody>
      </p:sp>
      <p:sp>
        <p:nvSpPr>
          <p:cNvPr id="8" name="TextBox 8"/>
          <p:cNvSpPr txBox="1"/>
          <p:nvPr/>
        </p:nvSpPr>
        <p:spPr>
          <a:xfrm>
            <a:off x="1264903" y="2225424"/>
            <a:ext cx="15994397" cy="6611343"/>
          </a:xfrm>
          <a:prstGeom prst="rect">
            <a:avLst/>
          </a:prstGeom>
        </p:spPr>
        <p:txBody>
          <a:bodyPr lIns="0" tIns="0" rIns="0" bIns="0" rtlCol="0" anchor="t">
            <a:spAutoFit/>
          </a:bodyPr>
          <a:lstStyle/>
          <a:p>
            <a:pPr marL="539748" lvl="1" indent="-269874" algn="l">
              <a:lnSpc>
                <a:spcPts val="3499"/>
              </a:lnSpc>
              <a:buFont typeface="Arial"/>
              <a:buChar char="•"/>
            </a:pPr>
            <a:r>
              <a:rPr lang="en-US" sz="2499" b="1">
                <a:solidFill>
                  <a:srgbClr val="FFFFFF"/>
                </a:solidFill>
                <a:latin typeface="Pattanakarn Expanded Bold"/>
                <a:ea typeface="Pattanakarn Expanded Bold"/>
                <a:cs typeface="Pattanakarn Expanded Bold"/>
                <a:sym typeface="Pattanakarn Expanded Bold"/>
              </a:rPr>
              <a:t>KEBIJAKAN KEAMANAN YANG KETAT</a:t>
            </a:r>
          </a:p>
          <a:p>
            <a:pPr algn="l">
              <a:lnSpc>
                <a:spcPts val="3499"/>
              </a:lnSpc>
            </a:pPr>
            <a:r>
              <a:rPr lang="en-US" sz="2499" b="1">
                <a:solidFill>
                  <a:srgbClr val="FFFFFF"/>
                </a:solidFill>
                <a:latin typeface="Nunito Sans Bold"/>
                <a:ea typeface="Nunito Sans Bold"/>
                <a:cs typeface="Nunito Sans Bold"/>
                <a:sym typeface="Nunito Sans Bold"/>
              </a:rPr>
              <a:t>Menyusun kebijakan keamanan yang ketat dan memastikan semua orang di organisasi memahami dan mengikuti kebijakan tersebut, seperti melakukan pelatihan karyawan agar waspada terhadap pengungkapan data, pencurian, dan korupsi.</a:t>
            </a:r>
          </a:p>
          <a:p>
            <a:pPr algn="l">
              <a:lnSpc>
                <a:spcPts val="3499"/>
              </a:lnSpc>
            </a:pPr>
            <a:endParaRPr lang="en-US" sz="2499" b="1">
              <a:solidFill>
                <a:srgbClr val="FFFFFF"/>
              </a:solidFill>
              <a:latin typeface="Nunito Sans Bold"/>
              <a:ea typeface="Nunito Sans Bold"/>
              <a:cs typeface="Nunito Sans Bold"/>
              <a:sym typeface="Nunito Sans Bold"/>
            </a:endParaRPr>
          </a:p>
          <a:p>
            <a:pPr marL="539748" lvl="1" indent="-269874" algn="l">
              <a:lnSpc>
                <a:spcPts val="3499"/>
              </a:lnSpc>
              <a:buFont typeface="Arial"/>
              <a:buChar char="•"/>
            </a:pPr>
            <a:r>
              <a:rPr lang="en-US" sz="2499" b="1">
                <a:solidFill>
                  <a:srgbClr val="FFFFFF"/>
                </a:solidFill>
                <a:latin typeface="Pattanakarn Expanded Bold"/>
                <a:ea typeface="Pattanakarn Expanded Bold"/>
                <a:cs typeface="Pattanakarn Expanded Bold"/>
                <a:sym typeface="Pattanakarn Expanded Bold"/>
              </a:rPr>
              <a:t>PEMANTAUAN AKTIVITAS </a:t>
            </a:r>
          </a:p>
          <a:p>
            <a:pPr algn="l">
              <a:lnSpc>
                <a:spcPts val="3499"/>
              </a:lnSpc>
            </a:pPr>
            <a:r>
              <a:rPr lang="en-US" sz="2499" b="1">
                <a:solidFill>
                  <a:srgbClr val="FFFFFF"/>
                </a:solidFill>
                <a:latin typeface="Nunito Sans Bold"/>
                <a:ea typeface="Nunito Sans Bold"/>
                <a:cs typeface="Nunito Sans Bold"/>
                <a:sym typeface="Nunito Sans Bold"/>
              </a:rPr>
              <a:t>SISTEM PEMANTAUAN KEAMANAN CANGGIH DAPAT MEMANTAU AKTIVITAS JARINGAN DAN SISTEM UNTUK MENDETEKSI PERILAKU YANG TIDAK BIASA. INI TERMASUK MENDETEKSI UPAYA MASUK ILEGAL, PENGGUNAAN DATA YANG TIDAK BIASA, DAN AKTIVITAS YANG MENCURIGAKAN.</a:t>
            </a:r>
          </a:p>
          <a:p>
            <a:pPr algn="l">
              <a:lnSpc>
                <a:spcPts val="3499"/>
              </a:lnSpc>
            </a:pPr>
            <a:endParaRPr lang="en-US" sz="2499" b="1">
              <a:solidFill>
                <a:srgbClr val="FFFFFF"/>
              </a:solidFill>
              <a:latin typeface="Nunito Sans Bold"/>
              <a:ea typeface="Nunito Sans Bold"/>
              <a:cs typeface="Nunito Sans Bold"/>
              <a:sym typeface="Nunito Sans Bold"/>
            </a:endParaRPr>
          </a:p>
          <a:p>
            <a:pPr marL="539748" lvl="1" indent="-269874" algn="l">
              <a:lnSpc>
                <a:spcPts val="3499"/>
              </a:lnSpc>
              <a:buFont typeface="Arial"/>
              <a:buChar char="•"/>
            </a:pPr>
            <a:r>
              <a:rPr lang="en-US" sz="2499" b="1">
                <a:solidFill>
                  <a:srgbClr val="FFFFFF"/>
                </a:solidFill>
                <a:latin typeface="Pattanakarn Expanded Bold"/>
                <a:ea typeface="Pattanakarn Expanded Bold"/>
                <a:cs typeface="Pattanakarn Expanded Bold"/>
                <a:sym typeface="Pattanakarn Expanded Bold"/>
              </a:rPr>
              <a:t>PEMANTAUAN DAN AUDIT LOG</a:t>
            </a:r>
          </a:p>
          <a:p>
            <a:pPr algn="l">
              <a:lnSpc>
                <a:spcPts val="3499"/>
              </a:lnSpc>
            </a:pPr>
            <a:r>
              <a:rPr lang="en-US" sz="2499" b="1">
                <a:solidFill>
                  <a:srgbClr val="FFFFFF"/>
                </a:solidFill>
                <a:latin typeface="Nunito Sans Bold"/>
                <a:ea typeface="Nunito Sans Bold"/>
                <a:cs typeface="Nunito Sans Bold"/>
                <a:sym typeface="Nunito Sans Bold"/>
              </a:rPr>
              <a:t>MEREKAM DAN MEMANTAU AKTIVITAS PENGGUNA ADALAH TEKNIK YANG BERGUNA UNTUK MENGIDENTIFIKASI SIAPA YANG MEMILIKI AKSES KE DATA DAN APA YANG MEREKA LAKUKAN.</a:t>
            </a:r>
          </a:p>
          <a:p>
            <a:pPr algn="l">
              <a:lnSpc>
                <a:spcPts val="3499"/>
              </a:lnSpc>
              <a:spcBef>
                <a:spcPct val="0"/>
              </a:spcBef>
            </a:pPr>
            <a:r>
              <a:rPr lang="en-US" sz="2499" b="1">
                <a:solidFill>
                  <a:srgbClr val="FFFFFF"/>
                </a:solidFill>
                <a:latin typeface="Nunito Sans Bold"/>
                <a:ea typeface="Nunito Sans Bold"/>
                <a:cs typeface="Nunito Sans Bold"/>
                <a:sym typeface="Nunito Sans Bold"/>
              </a:rPr>
              <a:t> </a:t>
            </a:r>
          </a:p>
        </p:txBody>
      </p:sp>
    </p:spTree>
  </p:cSld>
  <p:clrMapOvr>
    <a:masterClrMapping/>
  </p:clrMapOvr>
  <p:transition>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742</Words>
  <Application>Microsoft Office PowerPoint</Application>
  <PresentationFormat>Custom</PresentationFormat>
  <Paragraphs>73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Pattanakarn Expanded Bold Italics</vt:lpstr>
      <vt:lpstr>Pattanakarn Expanded Bold</vt:lpstr>
      <vt:lpstr>Pattanakarn Expanded</vt:lpstr>
      <vt:lpstr>Nunito Sans</vt:lpstr>
      <vt:lpstr>Nunito Sans Bold</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Salinan dari Network Security Kelompok 8</dc:title>
  <dc:creator>AGUS WISMO</dc:creator>
  <cp:lastModifiedBy>Windows User</cp:lastModifiedBy>
  <cp:revision>4</cp:revision>
  <dcterms:created xsi:type="dcterms:W3CDTF">2006-08-16T00:00:00Z</dcterms:created>
  <dcterms:modified xsi:type="dcterms:W3CDTF">2025-12-11T13:39:19Z</dcterms:modified>
  <dc:identifier>DAGYDuU7g2k</dc:identifier>
</cp:coreProperties>
</file>